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sldIdLst>
    <p:sldId id="256" r:id="rId2"/>
    <p:sldId id="263" r:id="rId3"/>
    <p:sldId id="279" r:id="rId4"/>
    <p:sldId id="257" r:id="rId5"/>
    <p:sldId id="270" r:id="rId6"/>
    <p:sldId id="264" r:id="rId7"/>
    <p:sldId id="272" r:id="rId8"/>
    <p:sldId id="259" r:id="rId9"/>
    <p:sldId id="260" r:id="rId10"/>
    <p:sldId id="258" r:id="rId11"/>
    <p:sldId id="274" r:id="rId12"/>
    <p:sldId id="275" r:id="rId13"/>
    <p:sldId id="265" r:id="rId14"/>
    <p:sldId id="277" r:id="rId15"/>
    <p:sldId id="280" r:id="rId16"/>
    <p:sldId id="278" r:id="rId17"/>
    <p:sldId id="267"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159FE-ACB1-4288-BBEF-BEB7B02CF40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34B1D14-855D-4AB7-8E16-1D3022E47D34}">
      <dgm:prSet phldrT="[Text]"/>
      <dgm:spPr/>
      <dgm:t>
        <a:bodyPr/>
        <a:lstStyle/>
        <a:p>
          <a:r>
            <a:rPr lang="sr-Cyrl-RS" dirty="0"/>
            <a:t>Научи које вредности су по теби важне</a:t>
          </a:r>
          <a:endParaRPr lang="en-US" dirty="0"/>
        </a:p>
      </dgm:t>
    </dgm:pt>
    <dgm:pt modelId="{ED67C644-2934-4B85-A31A-0C7F9B76AB3C}" type="parTrans" cxnId="{0D1A0029-8404-47FB-B4F1-365D51586FEB}">
      <dgm:prSet/>
      <dgm:spPr/>
      <dgm:t>
        <a:bodyPr/>
        <a:lstStyle/>
        <a:p>
          <a:endParaRPr lang="en-US"/>
        </a:p>
      </dgm:t>
    </dgm:pt>
    <dgm:pt modelId="{B4FBCBEE-BC88-4017-98D9-43A354FB7049}" type="sibTrans" cxnId="{0D1A0029-8404-47FB-B4F1-365D51586FEB}">
      <dgm:prSet/>
      <dgm:spPr/>
      <dgm:t>
        <a:bodyPr/>
        <a:lstStyle/>
        <a:p>
          <a:endParaRPr lang="en-US"/>
        </a:p>
      </dgm:t>
    </dgm:pt>
    <dgm:pt modelId="{CB678D09-5CEB-4CBE-B945-3309AB6FA70F}">
      <dgm:prSet phldrT="[Text]"/>
      <dgm:spPr>
        <a:solidFill>
          <a:srgbClr val="92D050"/>
        </a:solidFill>
      </dgm:spPr>
      <dgm:t>
        <a:bodyPr/>
        <a:lstStyle/>
        <a:p>
          <a:r>
            <a:rPr lang="sr-Cyrl-RS" dirty="0"/>
            <a:t>Упознај себе</a:t>
          </a:r>
          <a:endParaRPr lang="en-US" dirty="0"/>
        </a:p>
      </dgm:t>
    </dgm:pt>
    <dgm:pt modelId="{8017F6DE-C934-4F34-9227-73E7C05841CD}" type="parTrans" cxnId="{884240B7-ECEE-4306-A300-5DC76DFB06C7}">
      <dgm:prSet/>
      <dgm:spPr/>
      <dgm:t>
        <a:bodyPr/>
        <a:lstStyle/>
        <a:p>
          <a:endParaRPr lang="en-US"/>
        </a:p>
      </dgm:t>
    </dgm:pt>
    <dgm:pt modelId="{FAFF1C33-F944-4659-9FDE-9E5232BF8CCE}" type="sibTrans" cxnId="{884240B7-ECEE-4306-A300-5DC76DFB06C7}">
      <dgm:prSet/>
      <dgm:spPr/>
      <dgm:t>
        <a:bodyPr/>
        <a:lstStyle/>
        <a:p>
          <a:endParaRPr lang="en-US"/>
        </a:p>
      </dgm:t>
    </dgm:pt>
    <dgm:pt modelId="{72A83483-C4AD-4D32-98B0-44CF00778A88}">
      <dgm:prSet phldrT="[Text]"/>
      <dgm:spPr/>
      <dgm:t>
        <a:bodyPr/>
        <a:lstStyle/>
        <a:p>
          <a:r>
            <a:rPr lang="sr-Cyrl-RS" dirty="0"/>
            <a:t>Препознај своје способности</a:t>
          </a:r>
          <a:endParaRPr lang="en-US" dirty="0"/>
        </a:p>
      </dgm:t>
    </dgm:pt>
    <dgm:pt modelId="{E05D2C42-E7DD-4A8D-833D-0BEBE392319E}" type="parTrans" cxnId="{A8B5157A-AA9D-4102-B7E5-E7F1D0BAE2FD}">
      <dgm:prSet/>
      <dgm:spPr/>
      <dgm:t>
        <a:bodyPr/>
        <a:lstStyle/>
        <a:p>
          <a:endParaRPr lang="en-US"/>
        </a:p>
      </dgm:t>
    </dgm:pt>
    <dgm:pt modelId="{CDC52B61-10BF-4473-BAA5-46FB7B1F187B}" type="sibTrans" cxnId="{A8B5157A-AA9D-4102-B7E5-E7F1D0BAE2FD}">
      <dgm:prSet/>
      <dgm:spPr/>
      <dgm:t>
        <a:bodyPr/>
        <a:lstStyle/>
        <a:p>
          <a:endParaRPr lang="en-US"/>
        </a:p>
      </dgm:t>
    </dgm:pt>
    <dgm:pt modelId="{46518E83-9880-43E7-B05C-D8A10D38002E}">
      <dgm:prSet phldrT="[Text]"/>
      <dgm:spPr/>
      <dgm:t>
        <a:bodyPr/>
        <a:lstStyle/>
        <a:p>
          <a:r>
            <a:rPr lang="sr-Cyrl-RS" dirty="0"/>
            <a:t>Истражи могуће изборе</a:t>
          </a:r>
          <a:endParaRPr lang="en-US" dirty="0"/>
        </a:p>
      </dgm:t>
    </dgm:pt>
    <dgm:pt modelId="{B4BD8B53-E148-4EB5-B2F2-2F94E34F2CCE}" type="parTrans" cxnId="{FDDE5B19-EF31-450F-861C-388181C58822}">
      <dgm:prSet/>
      <dgm:spPr/>
      <dgm:t>
        <a:bodyPr/>
        <a:lstStyle/>
        <a:p>
          <a:endParaRPr lang="en-US"/>
        </a:p>
      </dgm:t>
    </dgm:pt>
    <dgm:pt modelId="{4191294D-FAA9-44FE-B21C-5450EF8064B7}" type="sibTrans" cxnId="{FDDE5B19-EF31-450F-861C-388181C58822}">
      <dgm:prSet/>
      <dgm:spPr/>
      <dgm:t>
        <a:bodyPr/>
        <a:lstStyle/>
        <a:p>
          <a:endParaRPr lang="en-US"/>
        </a:p>
      </dgm:t>
    </dgm:pt>
    <dgm:pt modelId="{615C32CE-F5D5-4C33-853A-12D5751E2299}">
      <dgm:prSet phldrT="[Text]"/>
      <dgm:spPr/>
      <dgm:t>
        <a:bodyPr/>
        <a:lstStyle/>
        <a:p>
          <a:r>
            <a:rPr lang="sr-Cyrl-RS" dirty="0"/>
            <a:t>Повежи свој избор са својим могућностима</a:t>
          </a:r>
          <a:endParaRPr lang="en-US" dirty="0"/>
        </a:p>
      </dgm:t>
    </dgm:pt>
    <dgm:pt modelId="{E35FED22-2CEA-47C4-AE2C-4DA94A8869FF}" type="parTrans" cxnId="{4D66079F-B1D3-40F0-890E-24DA69312AC1}">
      <dgm:prSet/>
      <dgm:spPr/>
      <dgm:t>
        <a:bodyPr/>
        <a:lstStyle/>
        <a:p>
          <a:endParaRPr lang="en-US"/>
        </a:p>
      </dgm:t>
    </dgm:pt>
    <dgm:pt modelId="{FC53828C-03E4-4C9C-95F9-1E7693C958FE}" type="sibTrans" cxnId="{4D66079F-B1D3-40F0-890E-24DA69312AC1}">
      <dgm:prSet/>
      <dgm:spPr/>
      <dgm:t>
        <a:bodyPr/>
        <a:lstStyle/>
        <a:p>
          <a:endParaRPr lang="en-US"/>
        </a:p>
      </dgm:t>
    </dgm:pt>
    <dgm:pt modelId="{2EBC6E49-B6DD-4FC7-A513-83C70F019FD2}" type="pres">
      <dgm:prSet presAssocID="{E29159FE-ACB1-4288-BBEF-BEB7B02CF40C}" presName="cycle" presStyleCnt="0">
        <dgm:presLayoutVars>
          <dgm:dir/>
          <dgm:resizeHandles val="exact"/>
        </dgm:presLayoutVars>
      </dgm:prSet>
      <dgm:spPr/>
    </dgm:pt>
    <dgm:pt modelId="{E7F1E7BE-9ECE-45A0-A85A-2BB1CCCFFB1A}" type="pres">
      <dgm:prSet presAssocID="{D34B1D14-855D-4AB7-8E16-1D3022E47D34}" presName="node" presStyleLbl="node1" presStyleIdx="0" presStyleCnt="5">
        <dgm:presLayoutVars>
          <dgm:bulletEnabled val="1"/>
        </dgm:presLayoutVars>
      </dgm:prSet>
      <dgm:spPr/>
    </dgm:pt>
    <dgm:pt modelId="{C679AAB2-EB9C-443A-ADDD-F0307D2741C2}" type="pres">
      <dgm:prSet presAssocID="{D34B1D14-855D-4AB7-8E16-1D3022E47D34}" presName="spNode" presStyleCnt="0"/>
      <dgm:spPr/>
    </dgm:pt>
    <dgm:pt modelId="{85E816AA-747E-47B0-A35F-7FCC9CF1B692}" type="pres">
      <dgm:prSet presAssocID="{B4FBCBEE-BC88-4017-98D9-43A354FB7049}" presName="sibTrans" presStyleLbl="sibTrans1D1" presStyleIdx="0" presStyleCnt="5"/>
      <dgm:spPr/>
    </dgm:pt>
    <dgm:pt modelId="{EB8170E9-2B7A-4435-9954-14FED44CA9A3}" type="pres">
      <dgm:prSet presAssocID="{CB678D09-5CEB-4CBE-B945-3309AB6FA70F}" presName="node" presStyleLbl="node1" presStyleIdx="1" presStyleCnt="5">
        <dgm:presLayoutVars>
          <dgm:bulletEnabled val="1"/>
        </dgm:presLayoutVars>
      </dgm:prSet>
      <dgm:spPr/>
    </dgm:pt>
    <dgm:pt modelId="{38DA0836-7DA3-4BE0-A64B-9F313C8F58A7}" type="pres">
      <dgm:prSet presAssocID="{CB678D09-5CEB-4CBE-B945-3309AB6FA70F}" presName="spNode" presStyleCnt="0"/>
      <dgm:spPr/>
    </dgm:pt>
    <dgm:pt modelId="{1B376D35-A3D8-4134-B34F-73DBB909DBBA}" type="pres">
      <dgm:prSet presAssocID="{FAFF1C33-F944-4659-9FDE-9E5232BF8CCE}" presName="sibTrans" presStyleLbl="sibTrans1D1" presStyleIdx="1" presStyleCnt="5"/>
      <dgm:spPr/>
    </dgm:pt>
    <dgm:pt modelId="{77FFD807-6836-4402-9875-2BB4F85BF798}" type="pres">
      <dgm:prSet presAssocID="{72A83483-C4AD-4D32-98B0-44CF00778A88}" presName="node" presStyleLbl="node1" presStyleIdx="2" presStyleCnt="5">
        <dgm:presLayoutVars>
          <dgm:bulletEnabled val="1"/>
        </dgm:presLayoutVars>
      </dgm:prSet>
      <dgm:spPr/>
    </dgm:pt>
    <dgm:pt modelId="{68C37366-749C-4CC5-9738-2353F055B478}" type="pres">
      <dgm:prSet presAssocID="{72A83483-C4AD-4D32-98B0-44CF00778A88}" presName="spNode" presStyleCnt="0"/>
      <dgm:spPr/>
    </dgm:pt>
    <dgm:pt modelId="{2FFDFD89-7B4E-48E0-8A37-07282B629815}" type="pres">
      <dgm:prSet presAssocID="{CDC52B61-10BF-4473-BAA5-46FB7B1F187B}" presName="sibTrans" presStyleLbl="sibTrans1D1" presStyleIdx="2" presStyleCnt="5"/>
      <dgm:spPr/>
    </dgm:pt>
    <dgm:pt modelId="{AAC24D37-A796-4DF1-BE5B-07414F0F6E60}" type="pres">
      <dgm:prSet presAssocID="{46518E83-9880-43E7-B05C-D8A10D38002E}" presName="node" presStyleLbl="node1" presStyleIdx="3" presStyleCnt="5">
        <dgm:presLayoutVars>
          <dgm:bulletEnabled val="1"/>
        </dgm:presLayoutVars>
      </dgm:prSet>
      <dgm:spPr/>
    </dgm:pt>
    <dgm:pt modelId="{AAD337E7-26EC-4049-9EA8-6ACF7CBE22EB}" type="pres">
      <dgm:prSet presAssocID="{46518E83-9880-43E7-B05C-D8A10D38002E}" presName="spNode" presStyleCnt="0"/>
      <dgm:spPr/>
    </dgm:pt>
    <dgm:pt modelId="{3F6E7CC5-2EC7-43A8-8CFB-A55D17EABE5F}" type="pres">
      <dgm:prSet presAssocID="{4191294D-FAA9-44FE-B21C-5450EF8064B7}" presName="sibTrans" presStyleLbl="sibTrans1D1" presStyleIdx="3" presStyleCnt="5"/>
      <dgm:spPr/>
    </dgm:pt>
    <dgm:pt modelId="{6212E1FE-845E-402C-BB1F-CE635240E294}" type="pres">
      <dgm:prSet presAssocID="{615C32CE-F5D5-4C33-853A-12D5751E2299}" presName="node" presStyleLbl="node1" presStyleIdx="4" presStyleCnt="5">
        <dgm:presLayoutVars>
          <dgm:bulletEnabled val="1"/>
        </dgm:presLayoutVars>
      </dgm:prSet>
      <dgm:spPr/>
    </dgm:pt>
    <dgm:pt modelId="{8433E34A-4BAC-4A0C-B9E5-87F6827477A8}" type="pres">
      <dgm:prSet presAssocID="{615C32CE-F5D5-4C33-853A-12D5751E2299}" presName="spNode" presStyleCnt="0"/>
      <dgm:spPr/>
    </dgm:pt>
    <dgm:pt modelId="{2D5CB0E2-94F8-4B0F-8A2D-D96061C23986}" type="pres">
      <dgm:prSet presAssocID="{FC53828C-03E4-4C9C-95F9-1E7693C958FE}" presName="sibTrans" presStyleLbl="sibTrans1D1" presStyleIdx="4" presStyleCnt="5"/>
      <dgm:spPr/>
    </dgm:pt>
  </dgm:ptLst>
  <dgm:cxnLst>
    <dgm:cxn modelId="{FDDE5B19-EF31-450F-861C-388181C58822}" srcId="{E29159FE-ACB1-4288-BBEF-BEB7B02CF40C}" destId="{46518E83-9880-43E7-B05C-D8A10D38002E}" srcOrd="3" destOrd="0" parTransId="{B4BD8B53-E148-4EB5-B2F2-2F94E34F2CCE}" sibTransId="{4191294D-FAA9-44FE-B21C-5450EF8064B7}"/>
    <dgm:cxn modelId="{0D1A0029-8404-47FB-B4F1-365D51586FEB}" srcId="{E29159FE-ACB1-4288-BBEF-BEB7B02CF40C}" destId="{D34B1D14-855D-4AB7-8E16-1D3022E47D34}" srcOrd="0" destOrd="0" parTransId="{ED67C644-2934-4B85-A31A-0C7F9B76AB3C}" sibTransId="{B4FBCBEE-BC88-4017-98D9-43A354FB7049}"/>
    <dgm:cxn modelId="{4498772B-063A-4F6F-B01C-809E0067CE0E}" type="presOf" srcId="{D34B1D14-855D-4AB7-8E16-1D3022E47D34}" destId="{E7F1E7BE-9ECE-45A0-A85A-2BB1CCCFFB1A}" srcOrd="0" destOrd="0" presId="urn:microsoft.com/office/officeart/2005/8/layout/cycle5"/>
    <dgm:cxn modelId="{435DE22C-3E25-4E7F-ADC7-E512F732B7B7}" type="presOf" srcId="{615C32CE-F5D5-4C33-853A-12D5751E2299}" destId="{6212E1FE-845E-402C-BB1F-CE635240E294}" srcOrd="0" destOrd="0" presId="urn:microsoft.com/office/officeart/2005/8/layout/cycle5"/>
    <dgm:cxn modelId="{1276B94B-F733-41F1-98B0-35E17B9A5E91}" type="presOf" srcId="{72A83483-C4AD-4D32-98B0-44CF00778A88}" destId="{77FFD807-6836-4402-9875-2BB4F85BF798}" srcOrd="0" destOrd="0" presId="urn:microsoft.com/office/officeart/2005/8/layout/cycle5"/>
    <dgm:cxn modelId="{536B7374-C794-4437-9D50-9DF52917C71B}" type="presOf" srcId="{B4FBCBEE-BC88-4017-98D9-43A354FB7049}" destId="{85E816AA-747E-47B0-A35F-7FCC9CF1B692}" srcOrd="0" destOrd="0" presId="urn:microsoft.com/office/officeart/2005/8/layout/cycle5"/>
    <dgm:cxn modelId="{6AED1458-6B1B-4D50-8440-4D55BC888950}" type="presOf" srcId="{46518E83-9880-43E7-B05C-D8A10D38002E}" destId="{AAC24D37-A796-4DF1-BE5B-07414F0F6E60}" srcOrd="0" destOrd="0" presId="urn:microsoft.com/office/officeart/2005/8/layout/cycle5"/>
    <dgm:cxn modelId="{A8B5157A-AA9D-4102-B7E5-E7F1D0BAE2FD}" srcId="{E29159FE-ACB1-4288-BBEF-BEB7B02CF40C}" destId="{72A83483-C4AD-4D32-98B0-44CF00778A88}" srcOrd="2" destOrd="0" parTransId="{E05D2C42-E7DD-4A8D-833D-0BEBE392319E}" sibTransId="{CDC52B61-10BF-4473-BAA5-46FB7B1F187B}"/>
    <dgm:cxn modelId="{CA13658E-5698-4EE6-A816-09784DE09C06}" type="presOf" srcId="{CDC52B61-10BF-4473-BAA5-46FB7B1F187B}" destId="{2FFDFD89-7B4E-48E0-8A37-07282B629815}" srcOrd="0" destOrd="0" presId="urn:microsoft.com/office/officeart/2005/8/layout/cycle5"/>
    <dgm:cxn modelId="{A593AF9A-1C72-4E2C-AC42-18A12657E12F}" type="presOf" srcId="{FC53828C-03E4-4C9C-95F9-1E7693C958FE}" destId="{2D5CB0E2-94F8-4B0F-8A2D-D96061C23986}" srcOrd="0" destOrd="0" presId="urn:microsoft.com/office/officeart/2005/8/layout/cycle5"/>
    <dgm:cxn modelId="{4D66079F-B1D3-40F0-890E-24DA69312AC1}" srcId="{E29159FE-ACB1-4288-BBEF-BEB7B02CF40C}" destId="{615C32CE-F5D5-4C33-853A-12D5751E2299}" srcOrd="4" destOrd="0" parTransId="{E35FED22-2CEA-47C4-AE2C-4DA94A8869FF}" sibTransId="{FC53828C-03E4-4C9C-95F9-1E7693C958FE}"/>
    <dgm:cxn modelId="{884240B7-ECEE-4306-A300-5DC76DFB06C7}" srcId="{E29159FE-ACB1-4288-BBEF-BEB7B02CF40C}" destId="{CB678D09-5CEB-4CBE-B945-3309AB6FA70F}" srcOrd="1" destOrd="0" parTransId="{8017F6DE-C934-4F34-9227-73E7C05841CD}" sibTransId="{FAFF1C33-F944-4659-9FDE-9E5232BF8CCE}"/>
    <dgm:cxn modelId="{A66CE5C2-FE25-4B6C-98F4-06D0F9067F1B}" type="presOf" srcId="{4191294D-FAA9-44FE-B21C-5450EF8064B7}" destId="{3F6E7CC5-2EC7-43A8-8CFB-A55D17EABE5F}" srcOrd="0" destOrd="0" presId="urn:microsoft.com/office/officeart/2005/8/layout/cycle5"/>
    <dgm:cxn modelId="{88F899E5-1500-4289-8292-41A350D3D3EF}" type="presOf" srcId="{E29159FE-ACB1-4288-BBEF-BEB7B02CF40C}" destId="{2EBC6E49-B6DD-4FC7-A513-83C70F019FD2}" srcOrd="0" destOrd="0" presId="urn:microsoft.com/office/officeart/2005/8/layout/cycle5"/>
    <dgm:cxn modelId="{A4EDC1EE-7C71-4D1A-95A1-78710BD77B56}" type="presOf" srcId="{FAFF1C33-F944-4659-9FDE-9E5232BF8CCE}" destId="{1B376D35-A3D8-4134-B34F-73DBB909DBBA}" srcOrd="0" destOrd="0" presId="urn:microsoft.com/office/officeart/2005/8/layout/cycle5"/>
    <dgm:cxn modelId="{2A11C5FE-09FC-40CC-803D-432376B3DAD1}" type="presOf" srcId="{CB678D09-5CEB-4CBE-B945-3309AB6FA70F}" destId="{EB8170E9-2B7A-4435-9954-14FED44CA9A3}" srcOrd="0" destOrd="0" presId="urn:microsoft.com/office/officeart/2005/8/layout/cycle5"/>
    <dgm:cxn modelId="{D88A97F0-E722-4A9E-BDA2-AE90A42DB3FE}" type="presParOf" srcId="{2EBC6E49-B6DD-4FC7-A513-83C70F019FD2}" destId="{E7F1E7BE-9ECE-45A0-A85A-2BB1CCCFFB1A}" srcOrd="0" destOrd="0" presId="urn:microsoft.com/office/officeart/2005/8/layout/cycle5"/>
    <dgm:cxn modelId="{AF531EBD-E159-4196-91A1-0A1E4C73A0FD}" type="presParOf" srcId="{2EBC6E49-B6DD-4FC7-A513-83C70F019FD2}" destId="{C679AAB2-EB9C-443A-ADDD-F0307D2741C2}" srcOrd="1" destOrd="0" presId="urn:microsoft.com/office/officeart/2005/8/layout/cycle5"/>
    <dgm:cxn modelId="{6DDE21E6-583B-4A1E-8998-8590DE2E1500}" type="presParOf" srcId="{2EBC6E49-B6DD-4FC7-A513-83C70F019FD2}" destId="{85E816AA-747E-47B0-A35F-7FCC9CF1B692}" srcOrd="2" destOrd="0" presId="urn:microsoft.com/office/officeart/2005/8/layout/cycle5"/>
    <dgm:cxn modelId="{B879C146-4092-450A-9710-8A2EB9D0AF1D}" type="presParOf" srcId="{2EBC6E49-B6DD-4FC7-A513-83C70F019FD2}" destId="{EB8170E9-2B7A-4435-9954-14FED44CA9A3}" srcOrd="3" destOrd="0" presId="urn:microsoft.com/office/officeart/2005/8/layout/cycle5"/>
    <dgm:cxn modelId="{27BA4BA2-BF6B-4681-8912-F745763B2707}" type="presParOf" srcId="{2EBC6E49-B6DD-4FC7-A513-83C70F019FD2}" destId="{38DA0836-7DA3-4BE0-A64B-9F313C8F58A7}" srcOrd="4" destOrd="0" presId="urn:microsoft.com/office/officeart/2005/8/layout/cycle5"/>
    <dgm:cxn modelId="{FA0225C4-266D-4FFD-B5FF-0F16E7CBFC6B}" type="presParOf" srcId="{2EBC6E49-B6DD-4FC7-A513-83C70F019FD2}" destId="{1B376D35-A3D8-4134-B34F-73DBB909DBBA}" srcOrd="5" destOrd="0" presId="urn:microsoft.com/office/officeart/2005/8/layout/cycle5"/>
    <dgm:cxn modelId="{4FD05FE0-D443-40A5-BD75-FB89E1070071}" type="presParOf" srcId="{2EBC6E49-B6DD-4FC7-A513-83C70F019FD2}" destId="{77FFD807-6836-4402-9875-2BB4F85BF798}" srcOrd="6" destOrd="0" presId="urn:microsoft.com/office/officeart/2005/8/layout/cycle5"/>
    <dgm:cxn modelId="{7B8820AF-882F-416F-9A2B-07154AC85D76}" type="presParOf" srcId="{2EBC6E49-B6DD-4FC7-A513-83C70F019FD2}" destId="{68C37366-749C-4CC5-9738-2353F055B478}" srcOrd="7" destOrd="0" presId="urn:microsoft.com/office/officeart/2005/8/layout/cycle5"/>
    <dgm:cxn modelId="{ADFAD242-2F7B-43E1-8D21-5B1111E55B58}" type="presParOf" srcId="{2EBC6E49-B6DD-4FC7-A513-83C70F019FD2}" destId="{2FFDFD89-7B4E-48E0-8A37-07282B629815}" srcOrd="8" destOrd="0" presId="urn:microsoft.com/office/officeart/2005/8/layout/cycle5"/>
    <dgm:cxn modelId="{C5588408-AAB5-4872-963A-11B6EBB86136}" type="presParOf" srcId="{2EBC6E49-B6DD-4FC7-A513-83C70F019FD2}" destId="{AAC24D37-A796-4DF1-BE5B-07414F0F6E60}" srcOrd="9" destOrd="0" presId="urn:microsoft.com/office/officeart/2005/8/layout/cycle5"/>
    <dgm:cxn modelId="{DF3EE9F1-0E1E-4697-905A-86EA5DA88F4C}" type="presParOf" srcId="{2EBC6E49-B6DD-4FC7-A513-83C70F019FD2}" destId="{AAD337E7-26EC-4049-9EA8-6ACF7CBE22EB}" srcOrd="10" destOrd="0" presId="urn:microsoft.com/office/officeart/2005/8/layout/cycle5"/>
    <dgm:cxn modelId="{76832861-557D-4E4A-B0D2-5A2D70AD282C}" type="presParOf" srcId="{2EBC6E49-B6DD-4FC7-A513-83C70F019FD2}" destId="{3F6E7CC5-2EC7-43A8-8CFB-A55D17EABE5F}" srcOrd="11" destOrd="0" presId="urn:microsoft.com/office/officeart/2005/8/layout/cycle5"/>
    <dgm:cxn modelId="{8495D178-A823-4920-AFE1-F60E755EB9EE}" type="presParOf" srcId="{2EBC6E49-B6DD-4FC7-A513-83C70F019FD2}" destId="{6212E1FE-845E-402C-BB1F-CE635240E294}" srcOrd="12" destOrd="0" presId="urn:microsoft.com/office/officeart/2005/8/layout/cycle5"/>
    <dgm:cxn modelId="{C7310D9B-7882-424F-896E-E2E34D5D8F81}" type="presParOf" srcId="{2EBC6E49-B6DD-4FC7-A513-83C70F019FD2}" destId="{8433E34A-4BAC-4A0C-B9E5-87F6827477A8}" srcOrd="13" destOrd="0" presId="urn:microsoft.com/office/officeart/2005/8/layout/cycle5"/>
    <dgm:cxn modelId="{6CBAC421-3B15-4DD2-8D67-E42A9C80FEDA}" type="presParOf" srcId="{2EBC6E49-B6DD-4FC7-A513-83C70F019FD2}" destId="{2D5CB0E2-94F8-4B0F-8A2D-D96061C23986}"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1E7BE-9ECE-45A0-A85A-2BB1CCCFFB1A}">
      <dsp:nvSpPr>
        <dsp:cNvPr id="0" name=""/>
        <dsp:cNvSpPr/>
      </dsp:nvSpPr>
      <dsp:spPr>
        <a:xfrm>
          <a:off x="3055460" y="742"/>
          <a:ext cx="1089979" cy="7084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r-Cyrl-RS" sz="1000" kern="1200" dirty="0"/>
            <a:t>Научи које вредности су по теби важне</a:t>
          </a:r>
          <a:endParaRPr lang="en-US" sz="1000" kern="1200" dirty="0"/>
        </a:p>
      </dsp:txBody>
      <dsp:txXfrm>
        <a:off x="3055460" y="742"/>
        <a:ext cx="1089979" cy="708486"/>
      </dsp:txXfrm>
    </dsp:sp>
    <dsp:sp modelId="{85E816AA-747E-47B0-A35F-7FCC9CF1B692}">
      <dsp:nvSpPr>
        <dsp:cNvPr id="0" name=""/>
        <dsp:cNvSpPr/>
      </dsp:nvSpPr>
      <dsp:spPr>
        <a:xfrm>
          <a:off x="2184775" y="354986"/>
          <a:ext cx="2831348" cy="2831348"/>
        </a:xfrm>
        <a:custGeom>
          <a:avLst/>
          <a:gdLst/>
          <a:ahLst/>
          <a:cxnLst/>
          <a:rect l="0" t="0" r="0" b="0"/>
          <a:pathLst>
            <a:path>
              <a:moveTo>
                <a:pt x="2106731" y="180128"/>
              </a:moveTo>
              <a:arcTo wR="1415674" hR="1415674" stAng="17953133" swAng="12120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B8170E9-2B7A-4435-9954-14FED44CA9A3}">
      <dsp:nvSpPr>
        <dsp:cNvPr id="0" name=""/>
        <dsp:cNvSpPr/>
      </dsp:nvSpPr>
      <dsp:spPr>
        <a:xfrm>
          <a:off x="4401846" y="978949"/>
          <a:ext cx="1089979" cy="708486"/>
        </a:xfrm>
        <a:prstGeom prst="round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r-Cyrl-RS" sz="1000" kern="1200" dirty="0"/>
            <a:t>Упознај себе</a:t>
          </a:r>
          <a:endParaRPr lang="en-US" sz="1000" kern="1200" dirty="0"/>
        </a:p>
      </dsp:txBody>
      <dsp:txXfrm>
        <a:off x="4401846" y="978949"/>
        <a:ext cx="1089979" cy="708486"/>
      </dsp:txXfrm>
    </dsp:sp>
    <dsp:sp modelId="{1B376D35-A3D8-4134-B34F-73DBB909DBBA}">
      <dsp:nvSpPr>
        <dsp:cNvPr id="0" name=""/>
        <dsp:cNvSpPr/>
      </dsp:nvSpPr>
      <dsp:spPr>
        <a:xfrm>
          <a:off x="2184775" y="354986"/>
          <a:ext cx="2831348" cy="2831348"/>
        </a:xfrm>
        <a:custGeom>
          <a:avLst/>
          <a:gdLst/>
          <a:ahLst/>
          <a:cxnLst/>
          <a:rect l="0" t="0" r="0" b="0"/>
          <a:pathLst>
            <a:path>
              <a:moveTo>
                <a:pt x="2827956" y="1513606"/>
              </a:moveTo>
              <a:arcTo wR="1415674" hR="1415674" stAng="21838004" swAng="13600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7FFD807-6836-4402-9875-2BB4F85BF798}">
      <dsp:nvSpPr>
        <dsp:cNvPr id="0" name=""/>
        <dsp:cNvSpPr/>
      </dsp:nvSpPr>
      <dsp:spPr>
        <a:xfrm>
          <a:off x="3887572" y="2561721"/>
          <a:ext cx="1089979" cy="7084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r-Cyrl-RS" sz="1000" kern="1200" dirty="0"/>
            <a:t>Препознај своје способности</a:t>
          </a:r>
          <a:endParaRPr lang="en-US" sz="1000" kern="1200" dirty="0"/>
        </a:p>
      </dsp:txBody>
      <dsp:txXfrm>
        <a:off x="3887572" y="2561721"/>
        <a:ext cx="1089979" cy="708486"/>
      </dsp:txXfrm>
    </dsp:sp>
    <dsp:sp modelId="{2FFDFD89-7B4E-48E0-8A37-07282B629815}">
      <dsp:nvSpPr>
        <dsp:cNvPr id="0" name=""/>
        <dsp:cNvSpPr/>
      </dsp:nvSpPr>
      <dsp:spPr>
        <a:xfrm>
          <a:off x="2184775" y="354986"/>
          <a:ext cx="2831348" cy="2831348"/>
        </a:xfrm>
        <a:custGeom>
          <a:avLst/>
          <a:gdLst/>
          <a:ahLst/>
          <a:cxnLst/>
          <a:rect l="0" t="0" r="0" b="0"/>
          <a:pathLst>
            <a:path>
              <a:moveTo>
                <a:pt x="1589513" y="2820634"/>
              </a:moveTo>
              <a:arcTo wR="1415674" hR="1415674" stAng="4976790" swAng="84642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AC24D37-A796-4DF1-BE5B-07414F0F6E60}">
      <dsp:nvSpPr>
        <dsp:cNvPr id="0" name=""/>
        <dsp:cNvSpPr/>
      </dsp:nvSpPr>
      <dsp:spPr>
        <a:xfrm>
          <a:off x="2223347" y="2561721"/>
          <a:ext cx="1089979" cy="7084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r-Cyrl-RS" sz="1000" kern="1200" dirty="0"/>
            <a:t>Истражи могуће изборе</a:t>
          </a:r>
          <a:endParaRPr lang="en-US" sz="1000" kern="1200" dirty="0"/>
        </a:p>
      </dsp:txBody>
      <dsp:txXfrm>
        <a:off x="2223347" y="2561721"/>
        <a:ext cx="1089979" cy="708486"/>
      </dsp:txXfrm>
    </dsp:sp>
    <dsp:sp modelId="{3F6E7CC5-2EC7-43A8-8CFB-A55D17EABE5F}">
      <dsp:nvSpPr>
        <dsp:cNvPr id="0" name=""/>
        <dsp:cNvSpPr/>
      </dsp:nvSpPr>
      <dsp:spPr>
        <a:xfrm>
          <a:off x="2184775" y="354986"/>
          <a:ext cx="2831348" cy="2831348"/>
        </a:xfrm>
        <a:custGeom>
          <a:avLst/>
          <a:gdLst/>
          <a:ahLst/>
          <a:cxnLst/>
          <a:rect l="0" t="0" r="0" b="0"/>
          <a:pathLst>
            <a:path>
              <a:moveTo>
                <a:pt x="150230" y="2050328"/>
              </a:moveTo>
              <a:arcTo wR="1415674" hR="1415674" stAng="9201898" swAng="13600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212E1FE-845E-402C-BB1F-CE635240E294}">
      <dsp:nvSpPr>
        <dsp:cNvPr id="0" name=""/>
        <dsp:cNvSpPr/>
      </dsp:nvSpPr>
      <dsp:spPr>
        <a:xfrm>
          <a:off x="1709073" y="978949"/>
          <a:ext cx="1089979" cy="7084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r-Cyrl-RS" sz="1000" kern="1200" dirty="0"/>
            <a:t>Повежи свој избор са својим могућностима</a:t>
          </a:r>
          <a:endParaRPr lang="en-US" sz="1000" kern="1200" dirty="0"/>
        </a:p>
      </dsp:txBody>
      <dsp:txXfrm>
        <a:off x="1709073" y="978949"/>
        <a:ext cx="1089979" cy="708486"/>
      </dsp:txXfrm>
    </dsp:sp>
    <dsp:sp modelId="{2D5CB0E2-94F8-4B0F-8A2D-D96061C23986}">
      <dsp:nvSpPr>
        <dsp:cNvPr id="0" name=""/>
        <dsp:cNvSpPr/>
      </dsp:nvSpPr>
      <dsp:spPr>
        <a:xfrm>
          <a:off x="2184775" y="354986"/>
          <a:ext cx="2831348" cy="2831348"/>
        </a:xfrm>
        <a:custGeom>
          <a:avLst/>
          <a:gdLst/>
          <a:ahLst/>
          <a:cxnLst/>
          <a:rect l="0" t="0" r="0" b="0"/>
          <a:pathLst>
            <a:path>
              <a:moveTo>
                <a:pt x="340484" y="494749"/>
              </a:moveTo>
              <a:arcTo wR="1415674" hR="1415674" stAng="13234849" swAng="12120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1D8BD707-D9CF-40AE-B4C6-C98DA3205C09}" type="datetimeFigureOut">
              <a:rPr lang="en-US" smtClean="0"/>
              <a:pPr/>
              <a:t>2/3/2021</a:t>
            </a:fld>
            <a:endParaRPr lang="en-US"/>
          </a:p>
        </p:txBody>
      </p:sp>
      <p:sp>
        <p:nvSpPr>
          <p:cNvPr id="5" name="Footer Placeholder 4"/>
          <p:cNvSpPr>
            <a:spLocks noGrp="1"/>
          </p:cNvSpPr>
          <p:nvPr>
            <p:ph type="ftr" sz="quarter" idx="11"/>
          </p:nvPr>
        </p:nvSpPr>
        <p:spPr>
          <a:xfrm>
            <a:off x="2019298" y="5037663"/>
            <a:ext cx="3910976" cy="279400"/>
          </a:xfrm>
        </p:spPr>
        <p:txBody>
          <a:bodyPr/>
          <a:lstStyle/>
          <a:p>
            <a:endParaRPr lang="en-US"/>
          </a:p>
        </p:txBody>
      </p:sp>
      <p:sp>
        <p:nvSpPr>
          <p:cNvPr id="6" name="Slide Number Placeholder 5"/>
          <p:cNvSpPr>
            <a:spLocks noGrp="1"/>
          </p:cNvSpPr>
          <p:nvPr>
            <p:ph type="sldNum" sz="quarter" idx="12"/>
          </p:nvPr>
        </p:nvSpPr>
        <p:spPr>
          <a:xfrm>
            <a:off x="6717676" y="5037663"/>
            <a:ext cx="413375" cy="279400"/>
          </a:xfrm>
        </p:spPr>
        <p:txBody>
          <a:bodyPr/>
          <a:lstStyle/>
          <a:p>
            <a:fld id="{BD266BE7-899D-4075-917F-DBDE33B6B692}" type="slidenum">
              <a:rPr lang="en-US" smtClean="0"/>
              <a:pPr/>
              <a:t>‹#›</a:t>
            </a:fld>
            <a:endParaRPr lang="en-US"/>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BE7-899D-4075-917F-DBDE33B6B692}" type="slidenum">
              <a:rPr lang="en-US" smtClean="0"/>
              <a:pPr/>
              <a:t>‹#›</a:t>
            </a:fld>
            <a:endParaRPr lang="en-US"/>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66BE7-899D-4075-917F-DBDE33B6B692}" type="slidenum">
              <a:rPr lang="en-US" smtClean="0"/>
              <a:pPr/>
              <a:t>‹#›</a:t>
            </a:fld>
            <a:endParaRPr lang="en-US"/>
          </a:p>
        </p:txBody>
      </p:sp>
    </p:spTree>
    <p:extLst>
      <p:ext uri="{BB962C8B-B14F-4D97-AF65-F5344CB8AC3E}">
        <p14:creationId xmlns:p14="http://schemas.microsoft.com/office/powerpoint/2010/main" val="133637958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530739"/>
            <a:ext cx="3538728" cy="476250"/>
          </a:xfrm>
        </p:spPr>
        <p:txBody>
          <a:bodyPr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3116262"/>
            <a:ext cx="3538728"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530739"/>
            <a:ext cx="3538728" cy="476250"/>
          </a:xfrm>
        </p:spPr>
        <p:txBody>
          <a:bodyPr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5503" y="3116262"/>
            <a:ext cx="3538728"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66BE7-899D-4075-917F-DBDE33B6B692}" type="slidenum">
              <a:rPr lang="en-US" smtClean="0"/>
              <a:pPr/>
              <a:t>‹#›</a:t>
            </a:fld>
            <a:endParaRPr lang="en-US"/>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2"/>
            <a:ext cx="2685285"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fld id="{1D8BD707-D9CF-40AE-B4C6-C98DA3205C09}"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66BE7-899D-4075-917F-DBDE33B6B692}" type="slidenum">
              <a:rPr lang="en-US" smtClean="0"/>
              <a:pPr/>
              <a:t>‹#›</a:t>
            </a:fld>
            <a:endParaRPr lang="en-US"/>
          </a:p>
        </p:txBody>
      </p:sp>
      <p:sp>
        <p:nvSpPr>
          <p:cNvPr id="10" name="Parallelogram 9">
            <a:extLst>
              <a:ext uri="{FF2B5EF4-FFF2-40B4-BE49-F238E27FC236}">
                <a16:creationId xmlns:a16="http://schemas.microsoft.com/office/drawing/2014/main" id="{9C4F6082-2952-43DC-9B9C-74C88B262CE9}"/>
              </a:ext>
            </a:extLst>
          </p:cNvPr>
          <p:cNvSpPr/>
          <p:nvPr/>
        </p:nvSpPr>
        <p:spPr>
          <a:xfrm rot="5400000">
            <a:off x="4596593" y="2063900"/>
            <a:ext cx="4037344" cy="4481543"/>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p:nvSpPr>
        <p:spPr>
          <a:xfrm rot="-120000">
            <a:off x="4029084" y="869569"/>
            <a:ext cx="4277768"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188023" y="1077709"/>
            <a:ext cx="3959891"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971550" y="2556934"/>
            <a:ext cx="2685286"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2"/>
            <a:ext cx="2685285"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3966221" y="895547"/>
            <a:ext cx="4403494" cy="49749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66BE7-899D-4075-917F-DBDE33B6B692}" type="slidenum">
              <a:rPr lang="en-US" smtClean="0"/>
              <a:pPr/>
              <a:t>‹#›</a:t>
            </a:fld>
            <a:endParaRPr lang="en-US"/>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971550" y="2556934"/>
            <a:ext cx="2685286"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66BE7-899D-4075-917F-DBDE33B6B692}" type="slidenum">
              <a:rPr lang="en-US" smtClean="0"/>
              <a:pPr/>
              <a:t>‹#›</a:t>
            </a:fld>
            <a:endParaRPr lang="en-US"/>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66BE7-899D-4075-917F-DBDE33B6B692}" type="slidenum">
              <a:rPr lang="en-US" smtClean="0"/>
              <a:pPr/>
              <a:t>‹#›</a:t>
            </a:fld>
            <a:endParaRPr lang="en-US"/>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id="{BC76C9E3-4E12-46D0-A58B-4B548A8EE690}"/>
              </a:ext>
            </a:extLst>
          </p:cNvPr>
          <p:cNvSpPr>
            <a:spLocks noGrp="1"/>
          </p:cNvSpPr>
          <p:nvPr>
            <p:ph type="body" sz="quarter" idx="13"/>
          </p:nvPr>
        </p:nvSpPr>
        <p:spPr>
          <a:xfrm>
            <a:off x="1266604" y="2442733"/>
            <a:ext cx="6610793" cy="3139547"/>
          </a:xfrm>
        </p:spPr>
        <p:txBody>
          <a:bodyPr anchor="ctr"/>
          <a:lstStyle>
            <a:lvl1pPr marL="0" indent="0" algn="ctr">
              <a:buNone/>
              <a:defRPr sz="6000"/>
            </a:lvl1pPr>
          </a:lstStyle>
          <a:p>
            <a:pPr lvl="0"/>
            <a:r>
              <a:rPr lang="en-US"/>
              <a:t>Click to edit Master text styles</a:t>
            </a:r>
          </a:p>
        </p:txBody>
      </p:sp>
    </p:spTree>
    <p:extLst>
      <p:ext uri="{BB962C8B-B14F-4D97-AF65-F5344CB8AC3E}">
        <p14:creationId xmlns:p14="http://schemas.microsoft.com/office/powerpoint/2010/main" val="176160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66BE7-899D-4075-917F-DBDE33B6B692}" type="slidenum">
              <a:rPr lang="en-US" smtClean="0"/>
              <a:pPr/>
              <a:t>‹#›</a:t>
            </a:fld>
            <a:endParaRPr lang="en-US"/>
          </a:p>
        </p:txBody>
      </p:sp>
    </p:spTree>
    <p:extLst>
      <p:ext uri="{BB962C8B-B14F-4D97-AF65-F5344CB8AC3E}">
        <p14:creationId xmlns:p14="http://schemas.microsoft.com/office/powerpoint/2010/main" val="310792928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BE7-899D-4075-917F-DBDE33B6B692}" type="slidenum">
              <a:rPr lang="en-US" smtClean="0"/>
              <a:pPr/>
              <a:t>‹#›</a:t>
            </a:fld>
            <a:endParaRPr lang="en-US"/>
          </a:p>
        </p:txBody>
      </p:sp>
    </p:spTree>
    <p:extLst>
      <p:ext uri="{BB962C8B-B14F-4D97-AF65-F5344CB8AC3E}">
        <p14:creationId xmlns:p14="http://schemas.microsoft.com/office/powerpoint/2010/main" val="204717890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p:nvSpPr>
        <p:spPr>
          <a:xfrm>
            <a:off x="1403551" y="2602132"/>
            <a:ext cx="1351026"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D2FF1D57-3E5F-584B-94C2-629CD166831B}"/>
              </a:ext>
            </a:extLst>
          </p:cNvPr>
          <p:cNvSpPr>
            <a:spLocks noChangeAspect="1"/>
          </p:cNvSpPr>
          <p:nvPr/>
        </p:nvSpPr>
        <p:spPr>
          <a:xfrm>
            <a:off x="3895974" y="2602132"/>
            <a:ext cx="1351026"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90A619F7-99B1-EB46-8946-F77C733C4D86}"/>
              </a:ext>
            </a:extLst>
          </p:cNvPr>
          <p:cNvSpPr>
            <a:spLocks noChangeAspect="1"/>
          </p:cNvSpPr>
          <p:nvPr/>
        </p:nvSpPr>
        <p:spPr>
          <a:xfrm>
            <a:off x="6389423" y="2602132"/>
            <a:ext cx="1351026"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971552" y="982132"/>
            <a:ext cx="7200897" cy="1303867"/>
          </a:xfrm>
        </p:spPr>
        <p:txBody>
          <a:bodyPr/>
          <a:lstStyle/>
          <a:p>
            <a:r>
              <a:rPr lang="en-US" noProof="0"/>
              <a:t>Click to edit Master title style</a:t>
            </a:r>
          </a:p>
        </p:txBody>
      </p:sp>
      <p:sp>
        <p:nvSpPr>
          <p:cNvPr id="3" name="Content Placeholder 2"/>
          <p:cNvSpPr>
            <a:spLocks noGrp="1"/>
          </p:cNvSpPr>
          <p:nvPr>
            <p:ph idx="1"/>
          </p:nvPr>
        </p:nvSpPr>
        <p:spPr>
          <a:xfrm>
            <a:off x="971551" y="4804496"/>
            <a:ext cx="2214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BE7-899D-4075-917F-DBDE33B6B692}" type="slidenum">
              <a:rPr lang="en-US" smtClean="0"/>
              <a:pPr/>
              <a:t>‹#›</a:t>
            </a:fld>
            <a:endParaRPr lang="en-US"/>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3465000" y="4804496"/>
            <a:ext cx="2214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5958449" y="4804496"/>
            <a:ext cx="2214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1643581" y="2922172"/>
            <a:ext cx="870966" cy="1161288"/>
          </a:xfrm>
          <a:prstGeom prst="ellipse">
            <a:avLst/>
          </a:prstGeom>
          <a:noFill/>
        </p:spPr>
        <p:txBody>
          <a:bodyPr anchor="ctr"/>
          <a:lstStyle>
            <a:lvl1pPr marL="0" indent="0" algn="ctr">
              <a:buNone/>
              <a:defRPr sz="1400" i="1">
                <a:solidFill>
                  <a:schemeClr val="bg1"/>
                </a:solidFill>
              </a:defRPr>
            </a:lvl1pPr>
          </a:lstStyle>
          <a:p>
            <a:r>
              <a:rPr lang="en-US" noProof="0"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4136004" y="2922172"/>
            <a:ext cx="870966" cy="1161288"/>
          </a:xfrm>
          <a:prstGeom prst="ellipse">
            <a:avLst/>
          </a:prstGeom>
          <a:solidFill>
            <a:schemeClr val="accent2"/>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6628500" y="2920902"/>
            <a:ext cx="872871" cy="1163828"/>
          </a:xfrm>
          <a:prstGeom prst="ellipse">
            <a:avLst/>
          </a:prstGeom>
          <a:no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2624020" y="2421466"/>
            <a:ext cx="55554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24021" y="982132"/>
            <a:ext cx="5548427" cy="1303867"/>
          </a:xfrm>
        </p:spPr>
        <p:txBody>
          <a:bodyPr/>
          <a:lstStyle/>
          <a:p>
            <a:r>
              <a:rPr lang="en-US" noProof="0"/>
              <a:t>Click to edit Master title style</a:t>
            </a:r>
          </a:p>
        </p:txBody>
      </p:sp>
      <p:sp>
        <p:nvSpPr>
          <p:cNvPr id="3" name="Content Placeholder 2"/>
          <p:cNvSpPr>
            <a:spLocks noGrp="1"/>
          </p:cNvSpPr>
          <p:nvPr>
            <p:ph sz="half" idx="1"/>
          </p:nvPr>
        </p:nvSpPr>
        <p:spPr>
          <a:xfrm>
            <a:off x="2624021" y="2560320"/>
            <a:ext cx="2685286"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487162" y="2560320"/>
            <a:ext cx="2685286"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66BE7-899D-4075-917F-DBDE33B6B692}" type="slidenum">
              <a:rPr lang="en-US" smtClean="0"/>
              <a:pPr/>
              <a:t>‹#›</a:t>
            </a:fld>
            <a:endParaRPr lang="en-US"/>
          </a:p>
        </p:txBody>
      </p:sp>
      <p:sp>
        <p:nvSpPr>
          <p:cNvPr id="10" name="Parallelogram 9">
            <a:extLst>
              <a:ext uri="{FF2B5EF4-FFF2-40B4-BE49-F238E27FC236}">
                <a16:creationId xmlns:a16="http://schemas.microsoft.com/office/drawing/2014/main" id="{9C4F6082-2952-43DC-9B9C-74C88B262CE9}"/>
              </a:ext>
            </a:extLst>
          </p:cNvPr>
          <p:cNvSpPr/>
          <p:nvPr/>
        </p:nvSpPr>
        <p:spPr>
          <a:xfrm rot="5400000">
            <a:off x="-110920" y="2905099"/>
            <a:ext cx="3220061" cy="2530089"/>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p:nvSpPr>
        <p:spPr>
          <a:xfrm rot="-120000">
            <a:off x="158535" y="1442831"/>
            <a:ext cx="2415046"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316577" y="1691853"/>
            <a:ext cx="2052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p:nvSpPr>
        <p:spPr>
          <a:xfrm>
            <a:off x="800100" y="1009666"/>
            <a:ext cx="5292727"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6162675" y="982133"/>
            <a:ext cx="2009774" cy="1412725"/>
          </a:xfrm>
        </p:spPr>
        <p:txBody>
          <a:bodyPr anchor="t"/>
          <a:lstStyle>
            <a:lvl1pPr algn="r">
              <a:defRPr/>
            </a:lvl1pPr>
          </a:lstStyle>
          <a:p>
            <a:r>
              <a:rPr lang="en-US" noProof="0"/>
              <a:t>Click to title</a:t>
            </a:r>
          </a:p>
        </p:txBody>
      </p:sp>
      <p:sp>
        <p:nvSpPr>
          <p:cNvPr id="4" name="Date Placeholder 3"/>
          <p:cNvSpPr>
            <a:spLocks noGrp="1"/>
          </p:cNvSpPr>
          <p:nvPr>
            <p:ph type="dt" sz="half" idx="10"/>
          </p:nvPr>
        </p:nvSpPr>
        <p:spPr/>
        <p:txBody>
          <a:bodyPr/>
          <a:lstStyle/>
          <a:p>
            <a:fld id="{1D8BD707-D9CF-40AE-B4C6-C98DA3205C09}"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BE7-899D-4075-917F-DBDE33B6B692}" type="slidenum">
              <a:rPr lang="en-US" smtClean="0"/>
              <a:pPr/>
              <a:t>‹#›</a:t>
            </a:fld>
            <a:endParaRPr lang="en-US"/>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4111539" y="1318687"/>
            <a:ext cx="1753870" cy="2881988"/>
          </a:xfrm>
          <a:solidFill>
            <a:schemeClr val="bg1">
              <a:lumMod val="95000"/>
            </a:schemeClr>
          </a:solidFill>
        </p:spPr>
        <p:txBody>
          <a:bodyPr anchor="ctr"/>
          <a:lstStyle>
            <a:lvl1pPr marL="0" indent="0" algn="ctr">
              <a:buNone/>
              <a:defRPr sz="1200" i="1"/>
            </a:lvl1pPr>
          </a:lstStyle>
          <a:p>
            <a:r>
              <a:rPr lang="en-US" noProof="0"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030667" y="3128437"/>
            <a:ext cx="2980972" cy="2424639"/>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2700338" y="1318688"/>
            <a:ext cx="1311300" cy="1680173"/>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030667" y="1318688"/>
            <a:ext cx="1569770" cy="1680173"/>
          </a:xfrm>
          <a:solidFill>
            <a:schemeClr val="bg1">
              <a:lumMod val="95000"/>
            </a:schemeClr>
          </a:solidFill>
        </p:spPr>
        <p:txBody>
          <a:bodyPr anchor="ctr"/>
          <a:lstStyle>
            <a:lvl1pPr marL="0" indent="0" algn="ctr">
              <a:buNone/>
              <a:defRPr sz="1200" i="1"/>
            </a:lvl1pPr>
          </a:lstStyle>
          <a:p>
            <a:r>
              <a:rPr lang="en-US" noProof="0"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4111539" y="4333875"/>
            <a:ext cx="1753870" cy="1219200"/>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other items that capture the era</a:t>
            </a:r>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6162675" y="2507047"/>
            <a:ext cx="2009774" cy="3349763"/>
          </a:xfrm>
        </p:spPr>
        <p:txBody>
          <a:bodyPr/>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noProof="0"/>
              <a:t>Subheader</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p:nvSpPr>
        <p:spPr>
          <a:xfrm>
            <a:off x="357188" y="476250"/>
            <a:ext cx="8429625"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414000" y="567000"/>
            <a:ext cx="8316000" cy="5724000"/>
          </a:xfrm>
          <a:solidFill>
            <a:schemeClr val="bg1">
              <a:lumMod val="95000"/>
            </a:schemeClr>
          </a:solidFill>
        </p:spPr>
        <p:txBody>
          <a:bodyPr anchor="ctr"/>
          <a:lstStyle>
            <a:lvl1pPr marL="0" indent="0" algn="ctr">
              <a:buNone/>
              <a:defRPr sz="1600" i="1">
                <a:solidFill>
                  <a:schemeClr val="tx1">
                    <a:lumMod val="85000"/>
                    <a:lumOff val="15000"/>
                  </a:schemeClr>
                </a:solidFill>
              </a:defRPr>
            </a:lvl1pPr>
          </a:lstStyle>
          <a:p>
            <a:r>
              <a:rPr lang="en-US" noProof="0" dirty="0"/>
              <a:t>Insert an iconic picture from the era</a:t>
            </a:r>
          </a:p>
        </p:txBody>
      </p:sp>
      <p:sp>
        <p:nvSpPr>
          <p:cNvPr id="2" name="Title 1"/>
          <p:cNvSpPr>
            <a:spLocks noGrp="1"/>
          </p:cNvSpPr>
          <p:nvPr>
            <p:ph type="title"/>
          </p:nvPr>
        </p:nvSpPr>
        <p:spPr>
          <a:xfrm>
            <a:off x="971552" y="692939"/>
            <a:ext cx="7200897" cy="751418"/>
          </a:xfrm>
        </p:spPr>
        <p:txBody>
          <a:bodyPr/>
          <a:lstStyle/>
          <a:p>
            <a:r>
              <a:rPr lang="en-US" noProof="0"/>
              <a:t>Click to edit Master title style</a:t>
            </a:r>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496" y="631070"/>
            <a:ext cx="18036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2144" y="631070"/>
            <a:ext cx="18036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496" y="5996030"/>
            <a:ext cx="18036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2144" y="5996030"/>
            <a:ext cx="18036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2"/>
            <a:ext cx="2685285"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971551" y="2560320"/>
            <a:ext cx="2685286"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66BE7-899D-4075-917F-DBDE33B6B692}" type="slidenum">
              <a:rPr lang="en-US" smtClean="0"/>
              <a:pPr/>
              <a:t>‹#›</a:t>
            </a:fld>
            <a:endParaRPr lang="en-US"/>
          </a:p>
        </p:txBody>
      </p:sp>
      <p:sp>
        <p:nvSpPr>
          <p:cNvPr id="10" name="Parallelogram 9">
            <a:extLst>
              <a:ext uri="{FF2B5EF4-FFF2-40B4-BE49-F238E27FC236}">
                <a16:creationId xmlns:a16="http://schemas.microsoft.com/office/drawing/2014/main" id="{9C4F6082-2952-43DC-9B9C-74C88B262CE9}"/>
              </a:ext>
            </a:extLst>
          </p:cNvPr>
          <p:cNvSpPr/>
          <p:nvPr/>
        </p:nvSpPr>
        <p:spPr>
          <a:xfrm rot="5400000">
            <a:off x="4596593" y="2063900"/>
            <a:ext cx="4037344" cy="4481543"/>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p:nvSpPr>
        <p:spPr>
          <a:xfrm rot="-120000">
            <a:off x="4029084" y="869569"/>
            <a:ext cx="4277768"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188023" y="1077709"/>
            <a:ext cx="3959891"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1619" cy="6856214"/>
          </a:xfrm>
          <a:prstGeom prst="rect">
            <a:avLst/>
          </a:prstGeom>
        </p:spPr>
      </p:pic>
      <p:cxnSp>
        <p:nvCxnSpPr>
          <p:cNvPr id="7" name="Straight Connector 6"/>
          <p:cNvCxnSpPr>
            <a:cxnSpLocks/>
          </p:cNvCxnSpPr>
          <p:nvPr/>
        </p:nvCxnSpPr>
        <p:spPr>
          <a:xfrm>
            <a:off x="971551" y="2421466"/>
            <a:ext cx="3502249"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2"/>
            <a:ext cx="3502248" cy="1303867"/>
          </a:xfrm>
        </p:spPr>
        <p:txBody>
          <a:bodyPr/>
          <a:lstStyle/>
          <a:p>
            <a:r>
              <a:rPr lang="en-US" dirty="0"/>
              <a:t>Click to edit title</a:t>
            </a:r>
          </a:p>
        </p:txBody>
      </p:sp>
      <p:sp>
        <p:nvSpPr>
          <p:cNvPr id="3" name="Content Placeholder 2"/>
          <p:cNvSpPr>
            <a:spLocks noGrp="1"/>
          </p:cNvSpPr>
          <p:nvPr>
            <p:ph idx="1"/>
          </p:nvPr>
        </p:nvSpPr>
        <p:spPr>
          <a:xfrm>
            <a:off x="971551" y="2556932"/>
            <a:ext cx="3502250" cy="3318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BE7-899D-4075-917F-DBDE33B6B692}" type="slidenum">
              <a:rPr lang="en-US" smtClean="0"/>
              <a:pPr/>
              <a:t>‹#›</a:t>
            </a:fld>
            <a:endParaRPr lang="en-US"/>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4670201" y="982133"/>
            <a:ext cx="3502250" cy="4126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6091622" y="5338537"/>
            <a:ext cx="2059767"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Generation XYZ</a:t>
            </a:r>
            <a:endParaRPr lang="en-ZA" dirty="0"/>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971550" y="979709"/>
            <a:ext cx="720089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971550" y="3073155"/>
            <a:ext cx="7200898" cy="520392"/>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6BE7-899D-4075-917F-DBDE33B6B692}" type="slidenum">
              <a:rPr lang="en-US" smtClean="0"/>
              <a:pPr/>
              <a:t>‹#›</a:t>
            </a:fld>
            <a:endParaRPr lang="en-US"/>
          </a:p>
        </p:txBody>
      </p:sp>
      <p:cxnSp>
        <p:nvCxnSpPr>
          <p:cNvPr id="16" name="Straight Connector 15"/>
          <p:cNvCxnSpPr/>
          <p:nvPr/>
        </p:nvCxnSpPr>
        <p:spPr>
          <a:xfrm>
            <a:off x="1509542" y="2937688"/>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971551" y="3864479"/>
            <a:ext cx="2214000" cy="1109133"/>
          </a:xfrm>
          <a:ln w="44450" cap="sq" cmpd="thinThick">
            <a:solidFill>
              <a:schemeClr val="accent1"/>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3465000" y="3864479"/>
            <a:ext cx="2214000" cy="1109133"/>
          </a:xfrm>
          <a:ln w="44450" cap="sq" cmpd="thinThick">
            <a:solidFill>
              <a:schemeClr val="accent3"/>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5958449" y="3864479"/>
            <a:ext cx="2214000" cy="1109133"/>
          </a:xfrm>
          <a:ln w="44450" cap="sq" cmpd="thinThick">
            <a:solidFill>
              <a:schemeClr val="accent2"/>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2"/>
            <a:ext cx="7200897" cy="1303867"/>
          </a:xfrm>
          <a:prstGeom prst="rect">
            <a:avLst/>
          </a:prstGeom>
          <a:effectLst/>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2/3/2021</a:t>
            </a:fld>
            <a:endParaRPr lang="en-US"/>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Lst>
  <p:transition spd="med">
    <p:fade/>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psiholog.putnik@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sz="3600" b="1" dirty="0">
                <a:latin typeface="Arial Narrow" pitchFamily="34" charset="0"/>
              </a:rPr>
              <a:t>Упознај себе- препознај своје особине и интересовања</a:t>
            </a:r>
            <a:endParaRPr lang="en-US" sz="3600" b="1" dirty="0">
              <a:latin typeface="Arial Narrow" pitchFamily="34" charset="0"/>
            </a:endParaRPr>
          </a:p>
        </p:txBody>
      </p:sp>
      <p:sp>
        <p:nvSpPr>
          <p:cNvPr id="3" name="Subtitle 2"/>
          <p:cNvSpPr>
            <a:spLocks noGrp="1"/>
          </p:cNvSpPr>
          <p:nvPr>
            <p:ph type="subTitle" idx="1"/>
          </p:nvPr>
        </p:nvSpPr>
        <p:spPr/>
        <p:txBody>
          <a:bodyPr>
            <a:normAutofit/>
          </a:bodyPr>
          <a:lstStyle/>
          <a:p>
            <a:pPr algn="r"/>
            <a:endParaRPr lang="sr-Cyrl-RS" sz="1800" dirty="0">
              <a:latin typeface="Arial Narrow" pitchFamily="34" charset="0"/>
            </a:endParaRPr>
          </a:p>
          <a:p>
            <a:pPr algn="r"/>
            <a:endParaRPr lang="sr-Cyrl-RS" sz="1800" dirty="0">
              <a:latin typeface="Arial Narrow" pitchFamily="34" charset="0"/>
            </a:endParaRPr>
          </a:p>
          <a:p>
            <a:pPr algn="r"/>
            <a:r>
              <a:rPr lang="sr-Cyrl-RS" sz="1800" dirty="0">
                <a:latin typeface="Arial Narrow" pitchFamily="34" charset="0"/>
              </a:rPr>
              <a:t>Марија Томашевић Звиздић- психолог школе</a:t>
            </a:r>
            <a:endParaRPr lang="en-US" sz="1800" dirty="0">
              <a:latin typeface="Arial Narrow"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a:t>Особине личности важне за свако занимање</a:t>
            </a:r>
            <a:endParaRPr lang="en-US" sz="3600" dirty="0"/>
          </a:p>
        </p:txBody>
      </p:sp>
      <p:sp>
        <p:nvSpPr>
          <p:cNvPr id="3" name="Content Placeholder 2"/>
          <p:cNvSpPr>
            <a:spLocks noGrp="1"/>
          </p:cNvSpPr>
          <p:nvPr>
            <p:ph idx="1"/>
          </p:nvPr>
        </p:nvSpPr>
        <p:spPr/>
        <p:txBody>
          <a:bodyPr/>
          <a:lstStyle/>
          <a:p>
            <a:r>
              <a:rPr lang="sr-Cyrl-RS" b="1" dirty="0"/>
              <a:t>Флексибилност- </a:t>
            </a:r>
            <a:r>
              <a:rPr lang="sr-Cyrl-RS" dirty="0"/>
              <a:t>спремност  особе да се прилагоди променама и да их прихвати као изазове који могу бити прилика да напредује у каријери.</a:t>
            </a:r>
            <a:endParaRPr lang="en-US" dirty="0"/>
          </a:p>
          <a:p>
            <a:r>
              <a:rPr lang="sr-Cyrl-RS" b="1" dirty="0"/>
              <a:t>Отпорност на стрес- </a:t>
            </a:r>
            <a:r>
              <a:rPr lang="sr-Cyrl-RS" dirty="0"/>
              <a:t>суочавање особе са брзим променама, кратким роковима и тешким саговорницима на радном месту без превише ометајућих емоција(узнемиреност, љутња, паника,..)</a:t>
            </a:r>
            <a:endParaRPr lang="en-US" dirty="0"/>
          </a:p>
          <a:p>
            <a:r>
              <a:rPr lang="sr-Cyrl-RS" b="1" dirty="0"/>
              <a:t>Висок мотив постигнућа- </a:t>
            </a:r>
            <a:r>
              <a:rPr lang="sr-Cyrl-RS" dirty="0"/>
              <a:t>спремност особе да посвећено ради на постизању пословних циљева.</a:t>
            </a:r>
            <a:endParaRPr lang="en-US" dirty="0"/>
          </a:p>
          <a:p>
            <a:r>
              <a:rPr lang="sr-Cyrl-RS" b="1" dirty="0"/>
              <a:t>Самодисциплина- </a:t>
            </a:r>
            <a:r>
              <a:rPr lang="sr-Cyrl-RS" dirty="0"/>
              <a:t>истрајност и добро организовање особе са циљем а успешно заврши започети задатак или посао.</a:t>
            </a:r>
            <a:endParaRPr lang="en-US" dirty="0"/>
          </a:p>
          <a:p>
            <a:endParaRPr lang="en-US"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a:t>Како можемо упознати своје особине?</a:t>
            </a:r>
            <a:endParaRPr lang="en-US" sz="3600" dirty="0"/>
          </a:p>
        </p:txBody>
      </p:sp>
      <p:sp>
        <p:nvSpPr>
          <p:cNvPr id="3" name="Content Placeholder 2"/>
          <p:cNvSpPr>
            <a:spLocks noGrp="1"/>
          </p:cNvSpPr>
          <p:nvPr>
            <p:ph sz="half" idx="1"/>
          </p:nvPr>
        </p:nvSpPr>
        <p:spPr/>
        <p:txBody>
          <a:bodyPr>
            <a:normAutofit fontScale="77500" lnSpcReduction="20000"/>
          </a:bodyPr>
          <a:lstStyle/>
          <a:p>
            <a:r>
              <a:rPr lang="sr-Cyrl-RS" dirty="0"/>
              <a:t>Важно је да поставите себи следеће питање:</a:t>
            </a:r>
          </a:p>
          <a:p>
            <a:pPr>
              <a:buNone/>
            </a:pPr>
            <a:r>
              <a:rPr lang="sr-Cyrl-RS" b="1" dirty="0"/>
              <a:t>     Ко сам ја, које особине препознајем код себе? Које особине су код мене присутне?</a:t>
            </a:r>
          </a:p>
          <a:p>
            <a:pPr>
              <a:buNone/>
            </a:pPr>
            <a:r>
              <a:rPr lang="sr-Cyrl-RS" b="1" dirty="0"/>
              <a:t>Линк </a:t>
            </a:r>
            <a:r>
              <a:rPr lang="en-US" sz="1700" b="1" dirty="0">
                <a:solidFill>
                  <a:srgbClr val="7030A0"/>
                </a:solidFill>
              </a:rPr>
              <a:t>https://forms.office.com/Pages/ResponsePage.aspx?id=stCUjnatcEWKlqfDkvAuBQ8vLF-cnDZAtI28waNszkFUNkIyRlhJWjBOSUlHSzNCMVI0S1dZQVNZTC4u</a:t>
            </a:r>
            <a:endParaRPr lang="sr-Cyrl-RS" sz="1700" b="1" dirty="0">
              <a:solidFill>
                <a:srgbClr val="7030A0"/>
              </a:solidFill>
            </a:endParaRPr>
          </a:p>
          <a:p>
            <a:pPr>
              <a:buNone/>
            </a:pPr>
            <a:r>
              <a:rPr lang="sr-Cyrl-RS" b="1" dirty="0"/>
              <a:t>Прекопирај у интернет претраживач и отвориће се упитник који има за циљ да ти помогне да откријеш своје особине. </a:t>
            </a:r>
          </a:p>
          <a:p>
            <a:endParaRPr lang="en-US" dirty="0"/>
          </a:p>
        </p:txBody>
      </p:sp>
      <p:pic>
        <p:nvPicPr>
          <p:cNvPr id="5" name="Content Placeholder 4" descr="images1.jpg"/>
          <p:cNvPicPr>
            <a:picLocks noGrp="1" noChangeAspect="1"/>
          </p:cNvPicPr>
          <p:nvPr>
            <p:ph sz="half" idx="2"/>
          </p:nvPr>
        </p:nvPicPr>
        <p:blipFill>
          <a:blip r:embed="rId2" cstate="print"/>
          <a:stretch>
            <a:fillRect/>
          </a:stretch>
        </p:blipFill>
        <p:spPr>
          <a:xfrm>
            <a:off x="5095081" y="2590800"/>
            <a:ext cx="2619375" cy="3124199"/>
          </a:xfr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a:t>Како можеш упознати своје особине?</a:t>
            </a:r>
            <a:endParaRPr lang="en-US" sz="3600" dirty="0"/>
          </a:p>
        </p:txBody>
      </p:sp>
      <p:sp>
        <p:nvSpPr>
          <p:cNvPr id="3" name="Content Placeholder 2"/>
          <p:cNvSpPr>
            <a:spLocks noGrp="1"/>
          </p:cNvSpPr>
          <p:nvPr>
            <p:ph sz="half" idx="1"/>
          </p:nvPr>
        </p:nvSpPr>
        <p:spPr/>
        <p:txBody>
          <a:bodyPr>
            <a:normAutofit fontScale="85000" lnSpcReduction="20000"/>
          </a:bodyPr>
          <a:lstStyle/>
          <a:p>
            <a:r>
              <a:rPr lang="sr-Cyrl-RS" dirty="0"/>
              <a:t>Упореди своје виђење себе и како те виде други. Претходна питања из упитника, као и друга која можеш сам/а да смислиш, постави свима који те добро познају- родитељима, брату, сестри, пријатељима и наставницима.</a:t>
            </a:r>
          </a:p>
          <a:p>
            <a:r>
              <a:rPr lang="sr-Cyrl-RS" dirty="0"/>
              <a:t>Можеш доћи до занимљивих открића!</a:t>
            </a:r>
          </a:p>
          <a:p>
            <a:r>
              <a:rPr lang="sr-Cyrl-RS" dirty="0"/>
              <a:t>Особине личности ће свакако бити важна тема на индивидуалном разговору са психологом у оквиру саветовања и професионалне оријентације.</a:t>
            </a:r>
            <a:endParaRPr lang="en-US" dirty="0"/>
          </a:p>
          <a:p>
            <a:endParaRPr lang="en-US" dirty="0"/>
          </a:p>
        </p:txBody>
      </p:sp>
      <p:pic>
        <p:nvPicPr>
          <p:cNvPr id="7" name="Content Placeholder 6" descr="images.jpg"/>
          <p:cNvPicPr>
            <a:picLocks noGrp="1" noChangeAspect="1"/>
          </p:cNvPicPr>
          <p:nvPr>
            <p:ph sz="half" idx="2"/>
          </p:nvPr>
        </p:nvPicPr>
        <p:blipFill>
          <a:blip r:embed="rId2" cstate="print"/>
          <a:stretch>
            <a:fillRect/>
          </a:stretch>
        </p:blipFill>
        <p:spPr>
          <a:xfrm>
            <a:off x="5542756" y="2886869"/>
            <a:ext cx="1724025" cy="2657475"/>
          </a:xfrm>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a:t>Шта су то интересовања?</a:t>
            </a:r>
            <a:endParaRPr lang="en-US" sz="3600" dirty="0"/>
          </a:p>
        </p:txBody>
      </p:sp>
      <p:sp>
        <p:nvSpPr>
          <p:cNvPr id="3" name="Content Placeholder 2"/>
          <p:cNvSpPr>
            <a:spLocks noGrp="1"/>
          </p:cNvSpPr>
          <p:nvPr>
            <p:ph idx="1"/>
          </p:nvPr>
        </p:nvSpPr>
        <p:spPr/>
        <p:txBody>
          <a:bodyPr/>
          <a:lstStyle/>
          <a:p>
            <a:r>
              <a:rPr lang="ru-RU" dirty="0"/>
              <a:t>Интересовања </a:t>
            </a:r>
            <a:r>
              <a:rPr lang="sr-Latn-RS" dirty="0"/>
              <a:t> </a:t>
            </a:r>
            <a:r>
              <a:rPr lang="ru-RU" dirty="0"/>
              <a:t>представљају спремност за бављење одређеним активностима и проналажење задовољства у томе. Увек значе позитиван однос према нечему и снажни су мотивациони фактори. </a:t>
            </a:r>
            <a:endParaRPr lang="sr-Latn-RS" dirty="0"/>
          </a:p>
        </p:txBody>
      </p:sp>
      <p:pic>
        <p:nvPicPr>
          <p:cNvPr id="6" name="Picture 5" descr="images (1).jpg"/>
          <p:cNvPicPr>
            <a:picLocks noChangeAspect="1"/>
          </p:cNvPicPr>
          <p:nvPr/>
        </p:nvPicPr>
        <p:blipFill>
          <a:blip r:embed="rId2" cstate="print"/>
          <a:stretch>
            <a:fillRect/>
          </a:stretch>
        </p:blipFill>
        <p:spPr>
          <a:xfrm>
            <a:off x="1676400" y="3962400"/>
            <a:ext cx="5410200" cy="1676400"/>
          </a:xfrm>
          <a:prstGeom prst="rect">
            <a:avLst/>
          </a:prstGeo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600" dirty="0"/>
              <a:t>Шта су то интересовања?</a:t>
            </a:r>
            <a:endParaRPr lang="en-US" sz="3600" dirty="0"/>
          </a:p>
        </p:txBody>
      </p:sp>
      <p:sp>
        <p:nvSpPr>
          <p:cNvPr id="3" name="Content Placeholder 2"/>
          <p:cNvSpPr>
            <a:spLocks noGrp="1"/>
          </p:cNvSpPr>
          <p:nvPr>
            <p:ph sz="half" idx="1"/>
          </p:nvPr>
        </p:nvSpPr>
        <p:spPr/>
        <p:txBody>
          <a:bodyPr>
            <a:normAutofit fontScale="85000" lnSpcReduction="20000"/>
          </a:bodyPr>
          <a:lstStyle/>
          <a:p>
            <a:r>
              <a:rPr lang="ru-RU" dirty="0"/>
              <a:t>Битан је однос између интересовања и успеха у некој активности: интерес за нешто повећава наше шансе да у томе успемо, опет успех у нечему повећава и наше интересовање према томе. </a:t>
            </a:r>
            <a:endParaRPr lang="sr-Latn-RS" dirty="0"/>
          </a:p>
          <a:p>
            <a:r>
              <a:rPr lang="ru-RU" dirty="0"/>
              <a:t>Постоје различите класификације интересовања. Нпр. професионална и непрофесионална; јака и слаба; трајна и пролазна; активна и пасивна.. Развијају се током живота јер им се мења садржај, број,</a:t>
            </a:r>
            <a:r>
              <a:rPr lang="sr-Latn-RS" dirty="0"/>
              <a:t> </a:t>
            </a:r>
            <a:r>
              <a:rPr lang="sr-Cyrl-RS"/>
              <a:t>интензитет.</a:t>
            </a:r>
            <a:endParaRPr lang="en-US" dirty="0"/>
          </a:p>
          <a:p>
            <a:endParaRPr lang="en-US" dirty="0"/>
          </a:p>
        </p:txBody>
      </p:sp>
      <p:pic>
        <p:nvPicPr>
          <p:cNvPr id="5" name="Content Placeholder 4" descr="images (4).jpg"/>
          <p:cNvPicPr>
            <a:picLocks noGrp="1" noChangeAspect="1"/>
          </p:cNvPicPr>
          <p:nvPr>
            <p:ph sz="half" idx="2"/>
          </p:nvPr>
        </p:nvPicPr>
        <p:blipFill>
          <a:blip r:embed="rId2" cstate="print"/>
          <a:stretch>
            <a:fillRect/>
          </a:stretch>
        </p:blipFill>
        <p:spPr>
          <a:xfrm>
            <a:off x="5337969" y="3148806"/>
            <a:ext cx="2133600" cy="2133600"/>
          </a:xfrm>
          <a:prstGeom prst="rect">
            <a:avLst/>
          </a:prstGeo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a:t>Шта су то професионална интересовања?</a:t>
            </a:r>
            <a:endParaRPr lang="en-US" sz="3600" dirty="0"/>
          </a:p>
        </p:txBody>
      </p:sp>
      <p:sp>
        <p:nvSpPr>
          <p:cNvPr id="3" name="Content Placeholder 2"/>
          <p:cNvSpPr>
            <a:spLocks noGrp="1"/>
          </p:cNvSpPr>
          <p:nvPr>
            <p:ph idx="1"/>
          </p:nvPr>
        </p:nvSpPr>
        <p:spPr/>
        <p:txBody>
          <a:bodyPr/>
          <a:lstStyle/>
          <a:p>
            <a:r>
              <a:rPr lang="sr-Cyrl-RS" dirty="0"/>
              <a:t>Професионална интересовања представљају интересовања за различита занимања.</a:t>
            </a:r>
          </a:p>
          <a:p>
            <a:r>
              <a:rPr lang="sr-Cyrl-RS" dirty="0"/>
              <a:t>Многа истраживања су показала да особе које обављају занимања у складу са својим интересовањима, успешније их обављају и задовољније су својим послом.</a:t>
            </a:r>
          </a:p>
          <a:p>
            <a:r>
              <a:rPr lang="sr-Cyrl-RS" dirty="0"/>
              <a:t>Зато је при избору занимања важно узети у обзир интересовање за одређену групу занимања.</a:t>
            </a:r>
            <a:endParaRPr lang="en-US" dirty="0"/>
          </a:p>
        </p:txBody>
      </p:sp>
      <p:pic>
        <p:nvPicPr>
          <p:cNvPr id="5" name="Picture 4" descr="download.png"/>
          <p:cNvPicPr>
            <a:picLocks noChangeAspect="1"/>
          </p:cNvPicPr>
          <p:nvPr/>
        </p:nvPicPr>
        <p:blipFill>
          <a:blip r:embed="rId2" cstate="print"/>
          <a:stretch>
            <a:fillRect/>
          </a:stretch>
        </p:blipFill>
        <p:spPr>
          <a:xfrm>
            <a:off x="2438400" y="4876800"/>
            <a:ext cx="4191000" cy="1303020"/>
          </a:xfrm>
          <a:prstGeom prst="rect">
            <a:avLst/>
          </a:pr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a:t>Како можеш упознати своја интересовања?</a:t>
            </a:r>
            <a:endParaRPr lang="en-US" sz="3600" dirty="0"/>
          </a:p>
        </p:txBody>
      </p:sp>
      <p:sp>
        <p:nvSpPr>
          <p:cNvPr id="3" name="Content Placeholder 2"/>
          <p:cNvSpPr>
            <a:spLocks noGrp="1"/>
          </p:cNvSpPr>
          <p:nvPr>
            <p:ph sz="half" idx="1"/>
          </p:nvPr>
        </p:nvSpPr>
        <p:spPr>
          <a:xfrm>
            <a:off x="973836" y="2560320"/>
            <a:ext cx="4512564" cy="3310128"/>
          </a:xfrm>
        </p:spPr>
        <p:txBody>
          <a:bodyPr>
            <a:normAutofit fontScale="85000" lnSpcReduction="20000"/>
          </a:bodyPr>
          <a:lstStyle/>
          <a:p>
            <a:r>
              <a:rPr lang="sr-Cyrl-RS" dirty="0"/>
              <a:t>Важно је да поставите себи следеће питање:</a:t>
            </a:r>
          </a:p>
          <a:p>
            <a:pPr>
              <a:buNone/>
            </a:pPr>
            <a:r>
              <a:rPr lang="sr-Cyrl-RS" dirty="0"/>
              <a:t>       </a:t>
            </a:r>
            <a:r>
              <a:rPr lang="sr-Cyrl-RS" b="1" dirty="0"/>
              <a:t>Која су моја интересовања, чиме волим да се бавим, о чему да размишљам, шта да истражујем?  Шта волим и желим да радим?</a:t>
            </a:r>
          </a:p>
          <a:p>
            <a:pPr>
              <a:buNone/>
            </a:pPr>
            <a:r>
              <a:rPr lang="sr-Cyrl-RS" b="1" dirty="0"/>
              <a:t>Линк </a:t>
            </a:r>
          </a:p>
          <a:p>
            <a:pPr>
              <a:buNone/>
            </a:pPr>
            <a:r>
              <a:rPr lang="en-US" b="1" dirty="0">
                <a:solidFill>
                  <a:srgbClr val="7030A0"/>
                </a:solidFill>
              </a:rPr>
              <a:t>https://forms.office.com/Pages/ResponsePage.aspx?id=stCUjnatcEWKlqfDkvAuBQ8vLF-cnDZAtI28waNszkFUQUdERUFHRUo2MTdZRjhDNjZQUk9DUVZXMS4u</a:t>
            </a:r>
            <a:endParaRPr lang="sr-Cyrl-RS" b="1" dirty="0">
              <a:solidFill>
                <a:srgbClr val="7030A0"/>
              </a:solidFill>
            </a:endParaRPr>
          </a:p>
          <a:p>
            <a:pPr>
              <a:buNone/>
            </a:pPr>
            <a:r>
              <a:rPr lang="sr-Cyrl-RS" b="1"/>
              <a:t>Прекопирај у интернет претраживач и отвориће </a:t>
            </a:r>
            <a:r>
              <a:rPr lang="sr-Cyrl-RS" b="1" dirty="0"/>
              <a:t>се упитник који има за циљ да ти помогне да откријеш своја интересовања. </a:t>
            </a:r>
          </a:p>
          <a:p>
            <a:endParaRPr lang="en-US" dirty="0"/>
          </a:p>
        </p:txBody>
      </p:sp>
      <p:pic>
        <p:nvPicPr>
          <p:cNvPr id="6" name="Content Placeholder 5" descr="zanimanje1.jpg"/>
          <p:cNvPicPr>
            <a:picLocks noGrp="1" noChangeAspect="1"/>
          </p:cNvPicPr>
          <p:nvPr>
            <p:ph sz="half" idx="2"/>
          </p:nvPr>
        </p:nvPicPr>
        <p:blipFill>
          <a:blip r:embed="rId2" cstate="print"/>
          <a:stretch>
            <a:fillRect/>
          </a:stretch>
        </p:blipFill>
        <p:spPr>
          <a:xfrm>
            <a:off x="5562600" y="3048000"/>
            <a:ext cx="2651919" cy="2409825"/>
          </a:xfrm>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a:t>Како можеш упознати своја интересовања?</a:t>
            </a:r>
            <a:endParaRPr lang="en-US" sz="3600" dirty="0"/>
          </a:p>
        </p:txBody>
      </p:sp>
      <p:sp>
        <p:nvSpPr>
          <p:cNvPr id="3" name="Content Placeholder 2"/>
          <p:cNvSpPr>
            <a:spLocks noGrp="1"/>
          </p:cNvSpPr>
          <p:nvPr>
            <p:ph idx="1"/>
          </p:nvPr>
        </p:nvSpPr>
        <p:spPr/>
        <p:txBody>
          <a:bodyPr/>
          <a:lstStyle/>
          <a:p>
            <a:r>
              <a:rPr lang="sr-Cyrl-RS" dirty="0"/>
              <a:t>Разговор са родитељима,старијом  браћом и сестрама, блиским људима из вашег окружења, вршњацима, наставницима на ову тему вам може бити користан.</a:t>
            </a:r>
          </a:p>
          <a:p>
            <a:r>
              <a:rPr lang="sr-Cyrl-RS" dirty="0"/>
              <a:t>У оквиру индивидуалног саветовања код психолога ћете попуњавати и тест професионалних интересовања који ће вам помоћи да откријете која су то ваша интересовања везано за будуће занимање.</a:t>
            </a:r>
          </a:p>
          <a:p>
            <a:endParaRPr lang="sr-Cyrl-RS" dirty="0"/>
          </a:p>
          <a:p>
            <a:endParaRPr lang="en-US" dirty="0"/>
          </a:p>
        </p:txBody>
      </p:sp>
      <p:pic>
        <p:nvPicPr>
          <p:cNvPr id="4" name="Picture 3" descr="odabir-zanimanja-najbolji-uz-pomoc-psihologa-1806-1806.jpg"/>
          <p:cNvPicPr>
            <a:picLocks noChangeAspect="1"/>
          </p:cNvPicPr>
          <p:nvPr/>
        </p:nvPicPr>
        <p:blipFill>
          <a:blip r:embed="rId2" cstate="print"/>
          <a:stretch>
            <a:fillRect/>
          </a:stretch>
        </p:blipFill>
        <p:spPr>
          <a:xfrm>
            <a:off x="2057400" y="4724400"/>
            <a:ext cx="4953000" cy="1581150"/>
          </a:xfrm>
          <a:prstGeom prst="rect">
            <a:avLst/>
          </a:prstGeom>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a:t>Заказивање разговора са психологом</a:t>
            </a:r>
            <a:endParaRPr lang="en-US" sz="3600" dirty="0"/>
          </a:p>
        </p:txBody>
      </p:sp>
      <p:sp>
        <p:nvSpPr>
          <p:cNvPr id="3" name="Content Placeholder 2"/>
          <p:cNvSpPr>
            <a:spLocks noGrp="1"/>
          </p:cNvSpPr>
          <p:nvPr>
            <p:ph idx="1"/>
          </p:nvPr>
        </p:nvSpPr>
        <p:spPr/>
        <p:txBody>
          <a:bodyPr/>
          <a:lstStyle/>
          <a:p>
            <a:r>
              <a:rPr lang="ru-RU" dirty="0"/>
              <a:t>Уколико желите да закажете тестирање и/или индивидуално саветовање на тему одабира средње школе или имате потребу да разговарате са психологом на неку од тема које смо поменули, имате неку своју дилему, размишљање или бригу можете ми се обратити у школи или контактирати ме преко одељењског старешине или  путем мејл адресе  </a:t>
            </a:r>
            <a:r>
              <a:rPr lang="ru-RU" b="1" dirty="0">
                <a:hlinkClick r:id="rId2"/>
              </a:rPr>
              <a:t>psiholog.putnik@gmail.com</a:t>
            </a:r>
            <a:r>
              <a:rPr lang="ru-RU" b="1" dirty="0"/>
              <a:t> </a:t>
            </a:r>
            <a:r>
              <a:rPr lang="ru-RU" dirty="0"/>
              <a:t>и заказати разговор.</a:t>
            </a:r>
            <a:endParaRPr lang="en-US" dirty="0"/>
          </a:p>
        </p:txBody>
      </p:sp>
      <p:pic>
        <p:nvPicPr>
          <p:cNvPr id="4" name="Picture 3" descr="images (5).jpg"/>
          <p:cNvPicPr>
            <a:picLocks noChangeAspect="1"/>
          </p:cNvPicPr>
          <p:nvPr/>
        </p:nvPicPr>
        <p:blipFill>
          <a:blip r:embed="rId3" cstate="print"/>
          <a:stretch>
            <a:fillRect/>
          </a:stretch>
        </p:blipFill>
        <p:spPr>
          <a:xfrm>
            <a:off x="2590800" y="4648200"/>
            <a:ext cx="4267200" cy="1228725"/>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a:t>Процес доношења одлуке о избору средње школе или занимања</a:t>
            </a:r>
            <a:endParaRPr lang="en-US" sz="3600" dirty="0"/>
          </a:p>
        </p:txBody>
      </p:sp>
      <p:sp>
        <p:nvSpPr>
          <p:cNvPr id="5" name="Content Placeholder 4"/>
          <p:cNvSpPr>
            <a:spLocks noGrp="1"/>
          </p:cNvSpPr>
          <p:nvPr>
            <p:ph idx="1"/>
          </p:nvPr>
        </p:nvSpPr>
        <p:spPr/>
        <p:txBody>
          <a:bodyPr/>
          <a:lstStyle/>
          <a:p>
            <a:r>
              <a:rPr lang="sr-Cyrl-RS" dirty="0"/>
              <a:t>Доношење одлуке о избору будуће школе и/или занимања је важан, али често и тежак задатак за све нас. Уколико боље упознаш себе и своје особине и интересовања, отвориће се неколико избора или могућности које ће ти вероватно олакшати терет одлучивања.</a:t>
            </a:r>
            <a:endParaRPr lang="en-US" dirty="0"/>
          </a:p>
        </p:txBody>
      </p:sp>
      <p:pic>
        <p:nvPicPr>
          <p:cNvPr id="7" name="Picture 6" descr="images.jpg"/>
          <p:cNvPicPr>
            <a:picLocks noChangeAspect="1"/>
          </p:cNvPicPr>
          <p:nvPr/>
        </p:nvPicPr>
        <p:blipFill>
          <a:blip r:embed="rId2" cstate="print"/>
          <a:stretch>
            <a:fillRect/>
          </a:stretch>
        </p:blipFill>
        <p:spPr>
          <a:xfrm>
            <a:off x="2590800" y="4191000"/>
            <a:ext cx="3886200" cy="1743075"/>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a:t>Процес доношења одлуке о избору средње школе или занимања</a:t>
            </a:r>
            <a:endParaRPr lang="en-US" sz="3600" dirty="0"/>
          </a:p>
        </p:txBody>
      </p:sp>
      <p:graphicFrame>
        <p:nvGraphicFramePr>
          <p:cNvPr id="6" name="Content Placeholder 3"/>
          <p:cNvGraphicFramePr>
            <a:graphicFrameLocks noGrp="1"/>
          </p:cNvGraphicFramePr>
          <p:nvPr>
            <p:ph idx="1"/>
          </p:nvPr>
        </p:nvGraphicFramePr>
        <p:xfrm>
          <a:off x="971550" y="2557463"/>
          <a:ext cx="72009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a:t>Шта су то особине личности?</a:t>
            </a:r>
            <a:endParaRPr lang="en-US" sz="3600" dirty="0"/>
          </a:p>
        </p:txBody>
      </p:sp>
      <p:sp>
        <p:nvSpPr>
          <p:cNvPr id="3" name="Content Placeholder 2"/>
          <p:cNvSpPr>
            <a:spLocks noGrp="1"/>
          </p:cNvSpPr>
          <p:nvPr>
            <p:ph idx="1"/>
          </p:nvPr>
        </p:nvSpPr>
        <p:spPr/>
        <p:txBody>
          <a:bodyPr/>
          <a:lstStyle/>
          <a:p>
            <a:r>
              <a:rPr lang="sr-Cyrl-RS" dirty="0"/>
              <a:t>Особине личности су релативно трајне карактеристике које описују понашање појединца. Што је карактеристика доследнија и што се чешће догађа у различитим ситуацијама, та је особина важнија за описивање конкретног појединца.</a:t>
            </a:r>
            <a:r>
              <a:rPr lang="vi-VN" dirty="0"/>
              <a:t> </a:t>
            </a:r>
            <a:endParaRPr lang="en-US" dirty="0"/>
          </a:p>
          <a:p>
            <a:endParaRPr lang="en-US" dirty="0"/>
          </a:p>
        </p:txBody>
      </p:sp>
      <p:pic>
        <p:nvPicPr>
          <p:cNvPr id="4" name="Picture 3" descr="pGdk9lMaHR0cDovL29jZG4uZXUvaW1hZ2VzL3B1bHNjbXMvWmpFN01EQV8vZjZiZWY0YmEzNjk1YjVjZDJlNjdhYWY0YWNmZGRhZWEuanBlZ5GTAs0CngCBAAE.jpg"/>
          <p:cNvPicPr>
            <a:picLocks noChangeAspect="1"/>
          </p:cNvPicPr>
          <p:nvPr/>
        </p:nvPicPr>
        <p:blipFill>
          <a:blip r:embed="rId2" cstate="print"/>
          <a:stretch>
            <a:fillRect/>
          </a:stretch>
        </p:blipFill>
        <p:spPr>
          <a:xfrm>
            <a:off x="2286000" y="3962400"/>
            <a:ext cx="4419600" cy="1905000"/>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a:t>Шта су то особине личности?</a:t>
            </a:r>
            <a:endParaRPr lang="en-US" sz="3600" dirty="0"/>
          </a:p>
        </p:txBody>
      </p:sp>
      <p:sp>
        <p:nvSpPr>
          <p:cNvPr id="3" name="Content Placeholder 2"/>
          <p:cNvSpPr>
            <a:spLocks noGrp="1"/>
          </p:cNvSpPr>
          <p:nvPr>
            <p:ph idx="1"/>
          </p:nvPr>
        </p:nvSpPr>
        <p:spPr/>
        <p:txBody>
          <a:bodyPr/>
          <a:lstStyle/>
          <a:p>
            <a:r>
              <a:rPr lang="sr-Cyrl-RS" dirty="0"/>
              <a:t>Особине личности се називају и персоналним диспозицијама.</a:t>
            </a:r>
          </a:p>
          <a:p>
            <a:r>
              <a:rPr lang="sr-Cyrl-RS" dirty="0"/>
              <a:t>Особине личности представљају за нас карактеристичан начин понашања односно чине да се у сличним ситуацијама понашамо слично, дакле, доследно.</a:t>
            </a:r>
            <a:r>
              <a:rPr lang="en-US" dirty="0"/>
              <a:t> </a:t>
            </a:r>
          </a:p>
          <a:p>
            <a:r>
              <a:rPr lang="sr-Cyrl-RS" dirty="0"/>
              <a:t>Многе особине се током живота могу развијати под утицајем активности које обављамо и средине у којој се крећемо.</a:t>
            </a:r>
            <a:endParaRPr lang="en-US" dirty="0"/>
          </a:p>
          <a:p>
            <a:endParaRPr lang="en-US" dirty="0"/>
          </a:p>
        </p:txBody>
      </p:sp>
      <p:pic>
        <p:nvPicPr>
          <p:cNvPr id="4" name="Picture 3" descr="questions.jpg"/>
          <p:cNvPicPr>
            <a:picLocks noChangeAspect="1"/>
          </p:cNvPicPr>
          <p:nvPr/>
        </p:nvPicPr>
        <p:blipFill>
          <a:blip r:embed="rId2" cstate="print"/>
          <a:stretch>
            <a:fillRect/>
          </a:stretch>
        </p:blipFill>
        <p:spPr>
          <a:xfrm>
            <a:off x="1371600" y="4572000"/>
            <a:ext cx="6324600" cy="1562100"/>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a:t>Шта су то особине личности?</a:t>
            </a:r>
            <a:endParaRPr lang="en-US" sz="3600" dirty="0"/>
          </a:p>
        </p:txBody>
      </p:sp>
      <p:sp>
        <p:nvSpPr>
          <p:cNvPr id="3" name="Content Placeholder 2"/>
          <p:cNvSpPr>
            <a:spLocks noGrp="1"/>
          </p:cNvSpPr>
          <p:nvPr>
            <p:ph idx="1"/>
          </p:nvPr>
        </p:nvSpPr>
        <p:spPr/>
        <p:txBody>
          <a:bodyPr/>
          <a:lstStyle/>
          <a:p>
            <a:r>
              <a:rPr lang="sr-Cyrl-RS" dirty="0"/>
              <a:t>Ако размислимо о себи и свом понашању, можемо да издвојимо неке своје особине. Рецимо, причљиви смо или ћутљиви, упорни или лако одустајемо, нагли смо или промишљени,..</a:t>
            </a:r>
            <a:endParaRPr lang="sr-Cyrl-RS" b="1" dirty="0"/>
          </a:p>
          <a:p>
            <a:r>
              <a:rPr lang="sr-Cyrl-RS" dirty="0"/>
              <a:t>Ти си управо у узрасту када се твоја личност још развија, обликују се особине и понашање постаје доследније.</a:t>
            </a:r>
          </a:p>
          <a:p>
            <a:pPr>
              <a:buNone/>
            </a:pPr>
            <a:br>
              <a:rPr lang="vi-VN" b="1" dirty="0"/>
            </a:br>
            <a:endParaRPr lang="en-US" dirty="0"/>
          </a:p>
        </p:txBody>
      </p:sp>
      <p:pic>
        <p:nvPicPr>
          <p:cNvPr id="5" name="Picture 4" descr="images (6).jpg"/>
          <p:cNvPicPr>
            <a:picLocks noChangeAspect="1"/>
          </p:cNvPicPr>
          <p:nvPr/>
        </p:nvPicPr>
        <p:blipFill>
          <a:blip r:embed="rId2" cstate="print"/>
          <a:stretch>
            <a:fillRect/>
          </a:stretch>
        </p:blipFill>
        <p:spPr>
          <a:xfrm>
            <a:off x="2362200" y="4495800"/>
            <a:ext cx="4219575" cy="1695450"/>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a:t>Шта су то особине личности?</a:t>
            </a:r>
            <a:endParaRPr lang="en-US" sz="3600" dirty="0"/>
          </a:p>
        </p:txBody>
      </p:sp>
      <p:sp>
        <p:nvSpPr>
          <p:cNvPr id="3" name="Content Placeholder 2"/>
          <p:cNvSpPr>
            <a:spLocks noGrp="1"/>
          </p:cNvSpPr>
          <p:nvPr>
            <p:ph sz="half" idx="1"/>
          </p:nvPr>
        </p:nvSpPr>
        <p:spPr/>
        <p:txBody>
          <a:bodyPr/>
          <a:lstStyle/>
          <a:p>
            <a:r>
              <a:rPr lang="sr-Cyrl-RS" dirty="0"/>
              <a:t>Различите особине личности важне су за рад у различитим занимањима.</a:t>
            </a:r>
          </a:p>
          <a:p>
            <a:r>
              <a:rPr lang="sr-Cyrl-RS" dirty="0"/>
              <a:t>У наставку ћемо навести особине које су важне за нека од постојећих занимања.</a:t>
            </a:r>
            <a:r>
              <a:rPr lang="en-US" dirty="0"/>
              <a:t> </a:t>
            </a:r>
            <a:r>
              <a:rPr lang="sr-Cyrl-RS" dirty="0"/>
              <a:t>*</a:t>
            </a:r>
            <a:endParaRPr lang="en-US" dirty="0"/>
          </a:p>
          <a:p>
            <a:endParaRPr lang="en-US" dirty="0"/>
          </a:p>
        </p:txBody>
      </p:sp>
      <p:pic>
        <p:nvPicPr>
          <p:cNvPr id="5" name="Content Placeholder 4" descr="files.jpg"/>
          <p:cNvPicPr>
            <a:picLocks noGrp="1" noChangeAspect="1"/>
          </p:cNvPicPr>
          <p:nvPr>
            <p:ph sz="half" idx="2"/>
          </p:nvPr>
        </p:nvPicPr>
        <p:blipFill>
          <a:blip r:embed="rId2" cstate="print"/>
          <a:stretch>
            <a:fillRect/>
          </a:stretch>
        </p:blipFill>
        <p:spPr>
          <a:xfrm>
            <a:off x="4891078" y="2560638"/>
            <a:ext cx="3027381" cy="3309937"/>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a:t>Особине личности које су важне за одређена занимања</a:t>
            </a:r>
            <a:endParaRPr lang="en-US" sz="3600" dirty="0"/>
          </a:p>
        </p:txBody>
      </p:sp>
      <p:sp>
        <p:nvSpPr>
          <p:cNvPr id="3" name="Content Placeholder 2"/>
          <p:cNvSpPr>
            <a:spLocks noGrp="1"/>
          </p:cNvSpPr>
          <p:nvPr>
            <p:ph idx="1"/>
          </p:nvPr>
        </p:nvSpPr>
        <p:spPr/>
        <p:txBody>
          <a:bodyPr/>
          <a:lstStyle/>
          <a:p>
            <a:r>
              <a:rPr lang="sr-Cyrl-RS" sz="1600" dirty="0"/>
              <a:t>Медицински техничар, лекар, психолог, социјални радник, свештеник:</a:t>
            </a:r>
            <a:endParaRPr lang="en-US" sz="1600" dirty="0"/>
          </a:p>
          <a:p>
            <a:pPr>
              <a:buNone/>
            </a:pPr>
            <a:r>
              <a:rPr lang="en-US" sz="1600" dirty="0"/>
              <a:t>     -</a:t>
            </a:r>
            <a:r>
              <a:rPr lang="sr-Cyrl-RS" sz="1600" dirty="0"/>
              <a:t>саосећајност, спремност да се пружи помоћ, топлина, стрпљивост са људима, поверење, савесност, сталоженост.</a:t>
            </a:r>
            <a:endParaRPr lang="en-US" sz="1600" dirty="0"/>
          </a:p>
          <a:p>
            <a:r>
              <a:rPr lang="sr-Cyrl-RS" sz="1600" dirty="0"/>
              <a:t>Продавац, фризер, конобар, туристички водич:</a:t>
            </a:r>
            <a:endParaRPr lang="en-US" sz="1600" dirty="0"/>
          </a:p>
          <a:p>
            <a:pPr>
              <a:buNone/>
            </a:pPr>
            <a:r>
              <a:rPr lang="en-US" sz="1600" dirty="0"/>
              <a:t>     -</a:t>
            </a:r>
            <a:r>
              <a:rPr lang="sr-Cyrl-RS" sz="1600" dirty="0"/>
              <a:t>љубазност, друштвеност, отвореност према људима и лако успостављање контакта, услужност, стрпљивост са људима, уредност.</a:t>
            </a:r>
            <a:r>
              <a:rPr lang="en-US" sz="1600" dirty="0"/>
              <a:t> </a:t>
            </a:r>
          </a:p>
          <a:p>
            <a:r>
              <a:rPr lang="sr-Cyrl-RS" sz="1600" dirty="0"/>
              <a:t>Економски техничар, пословни администратор, оператер на рачунару, пословни секретар:</a:t>
            </a:r>
            <a:endParaRPr lang="sr-Latn-RS" sz="1600" dirty="0"/>
          </a:p>
          <a:p>
            <a:pPr>
              <a:buNone/>
            </a:pPr>
            <a:r>
              <a:rPr lang="sr-Latn-RS" sz="1600" dirty="0"/>
              <a:t>      -</a:t>
            </a:r>
            <a:r>
              <a:rPr lang="sr-Cyrl-RS" sz="1600" dirty="0"/>
              <a:t>тачност, уредност, организованост, темељност, прецизност, љубазност</a:t>
            </a:r>
            <a:endParaRPr lang="en-US" sz="1600" dirty="0"/>
          </a:p>
          <a:p>
            <a:endParaRPr lang="en-US" sz="1600"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dirty="0"/>
              <a:t>Особине личности које су важне за одређена занимања</a:t>
            </a:r>
            <a:endParaRPr lang="en-US" sz="3600" dirty="0"/>
          </a:p>
        </p:txBody>
      </p:sp>
      <p:sp>
        <p:nvSpPr>
          <p:cNvPr id="3" name="Content Placeholder 2"/>
          <p:cNvSpPr>
            <a:spLocks noGrp="1"/>
          </p:cNvSpPr>
          <p:nvPr>
            <p:ph idx="1"/>
          </p:nvPr>
        </p:nvSpPr>
        <p:spPr/>
        <p:txBody>
          <a:bodyPr/>
          <a:lstStyle/>
          <a:p>
            <a:r>
              <a:rPr lang="sr-Cyrl-RS" sz="1600" dirty="0"/>
              <a:t>Приватни предузетник, економиста за банкарство и финанасије, менаџер, стручњак за маркетинг:</a:t>
            </a:r>
            <a:endParaRPr lang="en-US" sz="1600" dirty="0"/>
          </a:p>
          <a:p>
            <a:pPr>
              <a:buNone/>
            </a:pPr>
            <a:r>
              <a:rPr lang="en-US" sz="1600" dirty="0"/>
              <a:t>     - </a:t>
            </a:r>
            <a:r>
              <a:rPr lang="sr-Cyrl-RS" sz="1600" dirty="0"/>
              <a:t>предузимљивост, самопоуздање, амбициозност, самодисциплина, динамичност, одлучност, промишљеност.</a:t>
            </a:r>
            <a:endParaRPr lang="en-US" sz="1600" dirty="0"/>
          </a:p>
          <a:p>
            <a:r>
              <a:rPr lang="sr-Cyrl-RS" sz="1600" dirty="0"/>
              <a:t>Електротехничар, машински техничар, грађевински техничар:</a:t>
            </a:r>
            <a:endParaRPr lang="en-US" sz="1600" dirty="0"/>
          </a:p>
          <a:p>
            <a:pPr>
              <a:buNone/>
            </a:pPr>
            <a:r>
              <a:rPr lang="en-US" sz="1600" dirty="0"/>
              <a:t>      - </a:t>
            </a:r>
            <a:r>
              <a:rPr lang="sr-Cyrl-RS" sz="1600" dirty="0"/>
              <a:t>промишљеност, прецизност, самодисциплина, организованост.</a:t>
            </a:r>
            <a:endParaRPr lang="en-US" sz="1600" dirty="0"/>
          </a:p>
          <a:p>
            <a:r>
              <a:rPr lang="sr-Cyrl-RS" sz="1600" dirty="0"/>
              <a:t>Хемичар, молекуларни биолог, физичар, математичар:</a:t>
            </a:r>
            <a:endParaRPr lang="en-US" sz="1600" dirty="0"/>
          </a:p>
          <a:p>
            <a:pPr>
              <a:buNone/>
            </a:pPr>
            <a:r>
              <a:rPr lang="en-US" sz="1600" dirty="0"/>
              <a:t>     -</a:t>
            </a:r>
            <a:r>
              <a:rPr lang="sr-Cyrl-RS" sz="1600" dirty="0"/>
              <a:t>истраживачка радозналост, самодисциплина, амбициозност, самосталност, истрајност.</a:t>
            </a:r>
            <a:r>
              <a:rPr lang="en-US" sz="1600" dirty="0"/>
              <a:t> </a:t>
            </a:r>
          </a:p>
          <a:p>
            <a:pPr algn="r">
              <a:buNone/>
            </a:pPr>
            <a:r>
              <a:rPr lang="sr-Cyrl-RS" dirty="0"/>
              <a:t>*</a:t>
            </a:r>
            <a:r>
              <a:rPr lang="sr-Cyrl-RS" sz="1400" dirty="0"/>
              <a:t>извор </a:t>
            </a:r>
            <a:r>
              <a:rPr lang="sr-Cyrl-RS" sz="1400" i="1" dirty="0"/>
              <a:t>Водич за основце </a:t>
            </a:r>
            <a:r>
              <a:rPr lang="sr-Cyrl-RS" sz="1400" dirty="0"/>
              <a:t>НСЗ</a:t>
            </a:r>
            <a:endParaRPr lang="en-US" sz="1400" dirty="0"/>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F66931312_Digital time capsule_AAS_v5" id="{70FAC956-2C2E-4E61-8736-FD44862A1361}" vid="{42D0A1C3-4A83-4DA4-BA7B-A54A584438FE}"/>
    </a:ext>
  </a:extLst>
</a:theme>
</file>

<file path=docProps/app.xml><?xml version="1.0" encoding="utf-8"?>
<Properties xmlns="http://schemas.openxmlformats.org/officeDocument/2006/extended-properties" xmlns:vt="http://schemas.openxmlformats.org/officeDocument/2006/docPropsVTypes">
  <Template>tf66931312_win32</Template>
  <TotalTime>664</TotalTime>
  <Words>1061</Words>
  <Application>Microsoft Office PowerPoint</Application>
  <PresentationFormat>On-screen Show (4:3)</PresentationFormat>
  <Paragraphs>74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Lucida Handwriting</vt:lpstr>
      <vt:lpstr>Rockwell</vt:lpstr>
      <vt:lpstr>Trebuchet MS</vt:lpstr>
      <vt:lpstr>Organic</vt:lpstr>
      <vt:lpstr>Упознај себе- препознај своје особине и интересовања</vt:lpstr>
      <vt:lpstr>Процес доношења одлуке о избору средње школе или занимања</vt:lpstr>
      <vt:lpstr>Процес доношења одлуке о избору средње школе или занимања</vt:lpstr>
      <vt:lpstr>Шта су то особине личности?</vt:lpstr>
      <vt:lpstr>Шта су то особине личности?</vt:lpstr>
      <vt:lpstr>Шта су то особине личности?</vt:lpstr>
      <vt:lpstr>Шта су то особине личности?</vt:lpstr>
      <vt:lpstr>Особине личности које су важне за одређена занимања</vt:lpstr>
      <vt:lpstr>Особине личности које су важне за одређена занимања</vt:lpstr>
      <vt:lpstr>Особине личности важне за свако занимање</vt:lpstr>
      <vt:lpstr>Како можемо упознати своје особине?</vt:lpstr>
      <vt:lpstr>Како можеш упознати своје особине?</vt:lpstr>
      <vt:lpstr>Шта су то интересовања?</vt:lpstr>
      <vt:lpstr>Шта су то интересовања?</vt:lpstr>
      <vt:lpstr>Шта су то професионална интересовања?</vt:lpstr>
      <vt:lpstr>Како можеш упознати своја интересовања?</vt:lpstr>
      <vt:lpstr>Како можеш упознати своја интересовања?</vt:lpstr>
      <vt:lpstr>Заказивање разговора са психологом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PSIHOLOG</dc:creator>
  <cp:lastModifiedBy>Psiholog Psiholog</cp:lastModifiedBy>
  <cp:revision>81</cp:revision>
  <dcterms:created xsi:type="dcterms:W3CDTF">2006-08-16T00:00:00Z</dcterms:created>
  <dcterms:modified xsi:type="dcterms:W3CDTF">2021-02-03T10:00:41Z</dcterms:modified>
</cp:coreProperties>
</file>